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96" r:id="rId3"/>
    <p:sldId id="288" r:id="rId4"/>
    <p:sldId id="313" r:id="rId5"/>
    <p:sldId id="314" r:id="rId6"/>
    <p:sldId id="315" r:id="rId7"/>
    <p:sldId id="285" r:id="rId8"/>
    <p:sldId id="317" r:id="rId9"/>
    <p:sldId id="286" r:id="rId10"/>
    <p:sldId id="298" r:id="rId11"/>
    <p:sldId id="310" r:id="rId12"/>
    <p:sldId id="316" r:id="rId13"/>
    <p:sldId id="289" r:id="rId14"/>
    <p:sldId id="290" r:id="rId15"/>
    <p:sldId id="291" r:id="rId16"/>
    <p:sldId id="318" r:id="rId17"/>
    <p:sldId id="299" r:id="rId18"/>
    <p:sldId id="292" r:id="rId19"/>
    <p:sldId id="319" r:id="rId20"/>
    <p:sldId id="293" r:id="rId21"/>
    <p:sldId id="294" r:id="rId22"/>
    <p:sldId id="295" r:id="rId23"/>
    <p:sldId id="300" r:id="rId24"/>
    <p:sldId id="297" r:id="rId25"/>
    <p:sldId id="301" r:id="rId26"/>
    <p:sldId id="304" r:id="rId27"/>
    <p:sldId id="302" r:id="rId28"/>
    <p:sldId id="305" r:id="rId29"/>
    <p:sldId id="312" r:id="rId30"/>
    <p:sldId id="306" r:id="rId31"/>
    <p:sldId id="307" r:id="rId32"/>
    <p:sldId id="308" r:id="rId33"/>
    <p:sldId id="287" r:id="rId34"/>
    <p:sldId id="311" r:id="rId35"/>
    <p:sldId id="309"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99FF"/>
    <a:srgbClr val="413254"/>
    <a:srgbClr val="3333CC"/>
    <a:srgbClr val="9999FF"/>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404" autoAdjust="0"/>
  </p:normalViewPr>
  <p:slideViewPr>
    <p:cSldViewPr>
      <p:cViewPr varScale="1">
        <p:scale>
          <a:sx n="60" d="100"/>
          <a:sy n="60" d="100"/>
        </p:scale>
        <p:origin x="736" y="56"/>
      </p:cViewPr>
      <p:guideLst>
        <p:guide orient="horz" pos="2160"/>
        <p:guide pos="2880"/>
      </p:guideLst>
    </p:cSldViewPr>
  </p:slideViewPr>
  <p:notesTextViewPr>
    <p:cViewPr>
      <p:scale>
        <a:sx n="1" d="1"/>
        <a:sy n="1" d="1"/>
      </p:scale>
      <p:origin x="0" y="0"/>
    </p:cViewPr>
  </p:notesTextViewPr>
  <p:sorterViewPr>
    <p:cViewPr>
      <p:scale>
        <a:sx n="100" d="100"/>
        <a:sy n="100" d="100"/>
      </p:scale>
      <p:origin x="0" y="-27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52A210-9B8F-4354-B955-178DD08357BD}" type="datetimeFigureOut">
              <a:rPr lang="en-US" smtClean="0"/>
              <a:t>10/1/2018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C7762E-1F5E-4BBE-BCF1-02D2472A2536}" type="slidenum">
              <a:rPr lang="en-US" smtClean="0"/>
              <a:t>‹#›</a:t>
            </a:fld>
            <a:endParaRPr lang="en-US"/>
          </a:p>
        </p:txBody>
      </p:sp>
    </p:spTree>
    <p:extLst>
      <p:ext uri="{BB962C8B-B14F-4D97-AF65-F5344CB8AC3E}">
        <p14:creationId xmlns:p14="http://schemas.microsoft.com/office/powerpoint/2010/main" val="2447536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7762E-1F5E-4BBE-BCF1-02D2472A2536}" type="slidenum">
              <a:rPr lang="en-US" smtClean="0"/>
              <a:t>10</a:t>
            </a:fld>
            <a:endParaRPr lang="en-US"/>
          </a:p>
        </p:txBody>
      </p:sp>
    </p:spTree>
    <p:extLst>
      <p:ext uri="{BB962C8B-B14F-4D97-AF65-F5344CB8AC3E}">
        <p14:creationId xmlns:p14="http://schemas.microsoft.com/office/powerpoint/2010/main" val="4070099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C7762E-1F5E-4BBE-BCF1-02D2472A2536}" type="slidenum">
              <a:rPr lang="en-US" smtClean="0"/>
              <a:t>11</a:t>
            </a:fld>
            <a:endParaRPr lang="en-US"/>
          </a:p>
        </p:txBody>
      </p:sp>
    </p:spTree>
    <p:extLst>
      <p:ext uri="{BB962C8B-B14F-4D97-AF65-F5344CB8AC3E}">
        <p14:creationId xmlns:p14="http://schemas.microsoft.com/office/powerpoint/2010/main" val="346291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58A0F99-B325-423F-8085-647B789A77CF}" type="datetime1">
              <a:rPr lang="en-US" smtClean="0"/>
              <a:t>10/1/2018</a:t>
            </a:fld>
            <a:endParaRPr lang="en-US"/>
          </a:p>
        </p:txBody>
      </p:sp>
      <p:sp>
        <p:nvSpPr>
          <p:cNvPr id="5" name="Footer Placeholder 4"/>
          <p:cNvSpPr>
            <a:spLocks noGrp="1"/>
          </p:cNvSpPr>
          <p:nvPr>
            <p:ph type="ftr" sz="quarter" idx="11"/>
          </p:nvPr>
        </p:nvSpPr>
        <p:spPr/>
        <p:txBody>
          <a:bodyPr/>
          <a:lstStyle/>
          <a:p>
            <a:r>
              <a:rPr lang="en-US"/>
              <a:t>Noriko Tomuro</a:t>
            </a:r>
          </a:p>
        </p:txBody>
      </p:sp>
      <p:sp>
        <p:nvSpPr>
          <p:cNvPr id="6" name="Slide Number Placeholder 5"/>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4114276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F5F278F-5BBA-4537-B5DF-0FA8F62EC5A2}" type="datetime1">
              <a:rPr lang="en-US" smtClean="0"/>
              <a:t>10/1/2018</a:t>
            </a:fld>
            <a:endParaRPr lang="en-US"/>
          </a:p>
        </p:txBody>
      </p:sp>
      <p:sp>
        <p:nvSpPr>
          <p:cNvPr id="5" name="Footer Placeholder 4"/>
          <p:cNvSpPr>
            <a:spLocks noGrp="1"/>
          </p:cNvSpPr>
          <p:nvPr>
            <p:ph type="ftr" sz="quarter" idx="11"/>
          </p:nvPr>
        </p:nvSpPr>
        <p:spPr/>
        <p:txBody>
          <a:bodyPr/>
          <a:lstStyle/>
          <a:p>
            <a:r>
              <a:rPr lang="en-US"/>
              <a:t>Noriko Tomuro</a:t>
            </a:r>
          </a:p>
        </p:txBody>
      </p:sp>
      <p:sp>
        <p:nvSpPr>
          <p:cNvPr id="6" name="Slide Number Placeholder 5"/>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5117817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896850-2991-4D89-B68C-C2BC6FD09E3C}" type="datetime1">
              <a:rPr lang="en-US" smtClean="0"/>
              <a:t>10/1/2018</a:t>
            </a:fld>
            <a:endParaRPr lang="en-US"/>
          </a:p>
        </p:txBody>
      </p:sp>
      <p:sp>
        <p:nvSpPr>
          <p:cNvPr id="5" name="Footer Placeholder 4"/>
          <p:cNvSpPr>
            <a:spLocks noGrp="1"/>
          </p:cNvSpPr>
          <p:nvPr>
            <p:ph type="ftr" sz="quarter" idx="11"/>
          </p:nvPr>
        </p:nvSpPr>
        <p:spPr/>
        <p:txBody>
          <a:bodyPr/>
          <a:lstStyle/>
          <a:p>
            <a:r>
              <a:rPr lang="en-US"/>
              <a:t>Noriko Tomuro</a:t>
            </a:r>
          </a:p>
        </p:txBody>
      </p:sp>
      <p:sp>
        <p:nvSpPr>
          <p:cNvPr id="6" name="Slide Number Placeholder 5"/>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165031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863287C-653D-438B-948C-D975C0FE391B}" type="datetime1">
              <a:rPr lang="en-US" smtClean="0"/>
              <a:t>10/1/2018</a:t>
            </a:fld>
            <a:endParaRPr lang="en-US"/>
          </a:p>
        </p:txBody>
      </p:sp>
      <p:sp>
        <p:nvSpPr>
          <p:cNvPr id="5" name="Footer Placeholder 4"/>
          <p:cNvSpPr>
            <a:spLocks noGrp="1"/>
          </p:cNvSpPr>
          <p:nvPr>
            <p:ph type="ftr" sz="quarter" idx="11"/>
          </p:nvPr>
        </p:nvSpPr>
        <p:spPr/>
        <p:txBody>
          <a:bodyPr/>
          <a:lstStyle/>
          <a:p>
            <a:r>
              <a:rPr lang="en-US"/>
              <a:t>Noriko Tomuro</a:t>
            </a:r>
          </a:p>
        </p:txBody>
      </p:sp>
      <p:sp>
        <p:nvSpPr>
          <p:cNvPr id="6" name="Slide Number Placeholder 5"/>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15029209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4C34FF-0D19-46AA-924C-1DA0971759B8}" type="datetime1">
              <a:rPr lang="en-US" smtClean="0"/>
              <a:t>10/1/2018</a:t>
            </a:fld>
            <a:endParaRPr lang="en-US"/>
          </a:p>
        </p:txBody>
      </p:sp>
      <p:sp>
        <p:nvSpPr>
          <p:cNvPr id="5" name="Footer Placeholder 4"/>
          <p:cNvSpPr>
            <a:spLocks noGrp="1"/>
          </p:cNvSpPr>
          <p:nvPr>
            <p:ph type="ftr" sz="quarter" idx="11"/>
          </p:nvPr>
        </p:nvSpPr>
        <p:spPr/>
        <p:txBody>
          <a:bodyPr/>
          <a:lstStyle/>
          <a:p>
            <a:r>
              <a:rPr lang="en-US"/>
              <a:t>Noriko Tomuro</a:t>
            </a:r>
          </a:p>
        </p:txBody>
      </p:sp>
      <p:sp>
        <p:nvSpPr>
          <p:cNvPr id="6" name="Slide Number Placeholder 5"/>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31312331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5F2F1A1-21CC-44F8-ADD6-92B602C8075E}" type="datetime1">
              <a:rPr lang="en-US" smtClean="0"/>
              <a:t>10/1/2018</a:t>
            </a:fld>
            <a:endParaRPr lang="en-US"/>
          </a:p>
        </p:txBody>
      </p:sp>
      <p:sp>
        <p:nvSpPr>
          <p:cNvPr id="6" name="Footer Placeholder 5"/>
          <p:cNvSpPr>
            <a:spLocks noGrp="1"/>
          </p:cNvSpPr>
          <p:nvPr>
            <p:ph type="ftr" sz="quarter" idx="11"/>
          </p:nvPr>
        </p:nvSpPr>
        <p:spPr/>
        <p:txBody>
          <a:bodyPr/>
          <a:lstStyle/>
          <a:p>
            <a:r>
              <a:rPr lang="en-US"/>
              <a:t>Noriko Tomuro</a:t>
            </a:r>
          </a:p>
        </p:txBody>
      </p:sp>
      <p:sp>
        <p:nvSpPr>
          <p:cNvPr id="7" name="Slide Number Placeholder 6"/>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630088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2F94B7D-D750-4E8B-B65D-AB77EBBB3048}" type="datetime1">
              <a:rPr lang="en-US" smtClean="0"/>
              <a:t>10/1/2018</a:t>
            </a:fld>
            <a:endParaRPr lang="en-US"/>
          </a:p>
        </p:txBody>
      </p:sp>
      <p:sp>
        <p:nvSpPr>
          <p:cNvPr id="8" name="Footer Placeholder 7"/>
          <p:cNvSpPr>
            <a:spLocks noGrp="1"/>
          </p:cNvSpPr>
          <p:nvPr>
            <p:ph type="ftr" sz="quarter" idx="11"/>
          </p:nvPr>
        </p:nvSpPr>
        <p:spPr/>
        <p:txBody>
          <a:bodyPr/>
          <a:lstStyle/>
          <a:p>
            <a:r>
              <a:rPr lang="en-US"/>
              <a:t>Noriko Tomuro</a:t>
            </a:r>
          </a:p>
        </p:txBody>
      </p:sp>
      <p:sp>
        <p:nvSpPr>
          <p:cNvPr id="9" name="Slide Number Placeholder 8"/>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7644970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B177EA3-E251-4C6A-8499-668909656711}" type="datetime1">
              <a:rPr lang="en-US" smtClean="0"/>
              <a:t>10/1/2018</a:t>
            </a:fld>
            <a:endParaRPr lang="en-US"/>
          </a:p>
        </p:txBody>
      </p:sp>
      <p:sp>
        <p:nvSpPr>
          <p:cNvPr id="4" name="Footer Placeholder 3"/>
          <p:cNvSpPr>
            <a:spLocks noGrp="1"/>
          </p:cNvSpPr>
          <p:nvPr>
            <p:ph type="ftr" sz="quarter" idx="11"/>
          </p:nvPr>
        </p:nvSpPr>
        <p:spPr/>
        <p:txBody>
          <a:bodyPr/>
          <a:lstStyle/>
          <a:p>
            <a:r>
              <a:rPr lang="en-US"/>
              <a:t>Noriko Tomuro</a:t>
            </a:r>
          </a:p>
        </p:txBody>
      </p:sp>
      <p:sp>
        <p:nvSpPr>
          <p:cNvPr id="5" name="Slide Number Placeholder 4"/>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324359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4E5FF7-8F19-431A-B340-BA9AB207318B}" type="datetime1">
              <a:rPr lang="en-US" smtClean="0"/>
              <a:t>10/1/2018</a:t>
            </a:fld>
            <a:endParaRPr lang="en-US"/>
          </a:p>
        </p:txBody>
      </p:sp>
      <p:sp>
        <p:nvSpPr>
          <p:cNvPr id="3" name="Footer Placeholder 2"/>
          <p:cNvSpPr>
            <a:spLocks noGrp="1"/>
          </p:cNvSpPr>
          <p:nvPr>
            <p:ph type="ftr" sz="quarter" idx="11"/>
          </p:nvPr>
        </p:nvSpPr>
        <p:spPr/>
        <p:txBody>
          <a:bodyPr/>
          <a:lstStyle/>
          <a:p>
            <a:r>
              <a:rPr lang="en-US"/>
              <a:t>Noriko Tomuro</a:t>
            </a:r>
          </a:p>
        </p:txBody>
      </p:sp>
      <p:sp>
        <p:nvSpPr>
          <p:cNvPr id="4" name="Slide Number Placeholder 3"/>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25845839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B2E8F7-DACD-464E-811F-E096FE080DBA}" type="datetime1">
              <a:rPr lang="en-US" smtClean="0"/>
              <a:t>10/1/2018</a:t>
            </a:fld>
            <a:endParaRPr lang="en-US"/>
          </a:p>
        </p:txBody>
      </p:sp>
      <p:sp>
        <p:nvSpPr>
          <p:cNvPr id="6" name="Footer Placeholder 5"/>
          <p:cNvSpPr>
            <a:spLocks noGrp="1"/>
          </p:cNvSpPr>
          <p:nvPr>
            <p:ph type="ftr" sz="quarter" idx="11"/>
          </p:nvPr>
        </p:nvSpPr>
        <p:spPr/>
        <p:txBody>
          <a:bodyPr/>
          <a:lstStyle/>
          <a:p>
            <a:r>
              <a:rPr lang="en-US"/>
              <a:t>Noriko Tomuro</a:t>
            </a:r>
          </a:p>
        </p:txBody>
      </p:sp>
      <p:sp>
        <p:nvSpPr>
          <p:cNvPr id="7" name="Slide Number Placeholder 6"/>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335477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51A0D43-92F4-4BF6-ADE8-257145690176}" type="datetime1">
              <a:rPr lang="en-US" smtClean="0"/>
              <a:t>10/1/2018</a:t>
            </a:fld>
            <a:endParaRPr lang="en-US"/>
          </a:p>
        </p:txBody>
      </p:sp>
      <p:sp>
        <p:nvSpPr>
          <p:cNvPr id="6" name="Footer Placeholder 5"/>
          <p:cNvSpPr>
            <a:spLocks noGrp="1"/>
          </p:cNvSpPr>
          <p:nvPr>
            <p:ph type="ftr" sz="quarter" idx="11"/>
          </p:nvPr>
        </p:nvSpPr>
        <p:spPr/>
        <p:txBody>
          <a:bodyPr/>
          <a:lstStyle/>
          <a:p>
            <a:r>
              <a:rPr lang="en-US"/>
              <a:t>Noriko Tomuro</a:t>
            </a:r>
          </a:p>
        </p:txBody>
      </p:sp>
      <p:sp>
        <p:nvSpPr>
          <p:cNvPr id="7" name="Slide Number Placeholder 6"/>
          <p:cNvSpPr>
            <a:spLocks noGrp="1"/>
          </p:cNvSpPr>
          <p:nvPr>
            <p:ph type="sldNum" sz="quarter" idx="12"/>
          </p:nvPr>
        </p:nvSpPr>
        <p:spPr/>
        <p:txBody>
          <a:bodyPr/>
          <a:lstStyle/>
          <a:p>
            <a:fld id="{17500067-EE54-4224-8321-1B48212E7450}" type="slidenum">
              <a:rPr lang="en-US" smtClean="0"/>
              <a:t>‹#›</a:t>
            </a:fld>
            <a:endParaRPr lang="en-US"/>
          </a:p>
        </p:txBody>
      </p:sp>
    </p:spTree>
    <p:extLst>
      <p:ext uri="{BB962C8B-B14F-4D97-AF65-F5344CB8AC3E}">
        <p14:creationId xmlns:p14="http://schemas.microsoft.com/office/powerpoint/2010/main" val="3073236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69CD35-1DE4-414C-A6A5-80CE0E65CD9C}" type="datetime1">
              <a:rPr lang="en-US" smtClean="0"/>
              <a:t>10/1/2018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Noriko Tomuro</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500067-EE54-4224-8321-1B48212E7450}" type="slidenum">
              <a:rPr lang="en-US" smtClean="0"/>
              <a:t>‹#›</a:t>
            </a:fld>
            <a:endParaRPr lang="en-US"/>
          </a:p>
        </p:txBody>
      </p:sp>
    </p:spTree>
    <p:extLst>
      <p:ext uri="{BB962C8B-B14F-4D97-AF65-F5344CB8AC3E}">
        <p14:creationId xmlns:p14="http://schemas.microsoft.com/office/powerpoint/2010/main" val="1272894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neuralnetworksanddeeplearning.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0.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en.wikipedia.org/wiki/Simulated_annealing" TargetMode="External"/><Relationship Id="rId7" Type="http://schemas.openxmlformats.org/officeDocument/2006/relationships/hyperlink" Target="https://en.wikipedia.org/wiki/Category:Optimization_algorithms_and_methods" TargetMode="External"/><Relationship Id="rId2" Type="http://schemas.openxmlformats.org/officeDocument/2006/relationships/hyperlink" Target="https://github.com/jeffheaton/t81_558_deep_learning/blob/master/t81_558_class06_backpropagation.ipynb" TargetMode="External"/><Relationship Id="rId1" Type="http://schemas.openxmlformats.org/officeDocument/2006/relationships/slideLayout" Target="../slideLayouts/slideLayout2.xml"/><Relationship Id="rId6" Type="http://schemas.openxmlformats.org/officeDocument/2006/relationships/hyperlink" Target="https://en.wikipedia.org/wiki/Nelder%E2%80%93Mead_method" TargetMode="External"/><Relationship Id="rId5" Type="http://schemas.openxmlformats.org/officeDocument/2006/relationships/hyperlink" Target="https://en.wikipedia.org/wiki/Particle_swarm_optimization" TargetMode="External"/><Relationship Id="rId4" Type="http://schemas.openxmlformats.org/officeDocument/2006/relationships/hyperlink" Target="https://en.wikipedia.org/wiki/Genetic_algorith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hyperlink" Target="https://ml-cheatsheet.readthedocs.io/en/latest/activation_functions.html?highlight=softma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hyperlink" Target="https://sites.wustl.edu/jeffheaton/"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ics.uci.edu/~pjsadows/notes.pdf"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l-cheatsheet.readthedocs.io/en/latest/logistic_regression.html#cost-function"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5" name="Slide Number Placeholder 4"/>
          <p:cNvSpPr>
            <a:spLocks noGrp="1"/>
          </p:cNvSpPr>
          <p:nvPr>
            <p:ph type="sldNum" sz="quarter" idx="12"/>
          </p:nvPr>
        </p:nvSpPr>
        <p:spPr/>
        <p:txBody>
          <a:bodyPr/>
          <a:lstStyle/>
          <a:p>
            <a:fld id="{17500067-EE54-4224-8321-1B48212E7450}" type="slidenum">
              <a:rPr lang="en-US" smtClean="0">
                <a:solidFill>
                  <a:schemeClr val="tx1"/>
                </a:solidFill>
              </a:rPr>
              <a:t>1</a:t>
            </a:fld>
            <a:endParaRPr lang="en-US" dirty="0">
              <a:solidFill>
                <a:schemeClr val="tx1"/>
              </a:solidFill>
            </a:endParaRPr>
          </a:p>
        </p:txBody>
      </p:sp>
      <p:sp>
        <p:nvSpPr>
          <p:cNvPr id="6" name="Rectangle 2"/>
          <p:cNvSpPr>
            <a:spLocks noGrp="1" noChangeArrowheads="1"/>
          </p:cNvSpPr>
          <p:nvPr>
            <p:ph type="ctrTitle"/>
          </p:nvPr>
        </p:nvSpPr>
        <p:spPr>
          <a:xfrm>
            <a:off x="685800" y="1219200"/>
            <a:ext cx="7772400" cy="1470025"/>
          </a:xfrm>
        </p:spPr>
        <p:txBody>
          <a:bodyPr>
            <a:normAutofit/>
          </a:bodyPr>
          <a:lstStyle/>
          <a:p>
            <a:pPr eaLnBrk="1" hangingPunct="1"/>
            <a:r>
              <a:rPr lang="en-US" altLang="en-US" sz="3600" b="1" dirty="0">
                <a:solidFill>
                  <a:srgbClr val="3333CC"/>
                </a:solidFill>
              </a:rPr>
              <a:t>CSC 578</a:t>
            </a:r>
            <a:br>
              <a:rPr lang="en-US" altLang="en-US" sz="3600" b="1" dirty="0">
                <a:solidFill>
                  <a:srgbClr val="3333CC"/>
                </a:solidFill>
              </a:rPr>
            </a:br>
            <a:r>
              <a:rPr lang="en-US" altLang="en-US" sz="3600" b="1" dirty="0">
                <a:solidFill>
                  <a:srgbClr val="3333CC"/>
                </a:solidFill>
              </a:rPr>
              <a:t>Neural Networks and Deep Learning</a:t>
            </a:r>
          </a:p>
        </p:txBody>
      </p:sp>
      <p:sp>
        <p:nvSpPr>
          <p:cNvPr id="7" name="Rectangle 3"/>
          <p:cNvSpPr>
            <a:spLocks noGrp="1" noChangeArrowheads="1"/>
          </p:cNvSpPr>
          <p:nvPr>
            <p:ph type="subTitle" idx="1"/>
          </p:nvPr>
        </p:nvSpPr>
        <p:spPr>
          <a:xfrm>
            <a:off x="1371600" y="2895600"/>
            <a:ext cx="6400800" cy="2365332"/>
          </a:xfrm>
        </p:spPr>
        <p:txBody>
          <a:bodyPr>
            <a:normAutofit fontScale="92500" lnSpcReduction="10000"/>
          </a:bodyPr>
          <a:lstStyle/>
          <a:p>
            <a:pPr eaLnBrk="1" hangingPunct="1"/>
            <a:r>
              <a:rPr lang="en-US" altLang="en-US" dirty="0"/>
              <a:t>Fall 2018/19</a:t>
            </a:r>
          </a:p>
          <a:p>
            <a:pPr eaLnBrk="1" hangingPunct="1"/>
            <a:endParaRPr lang="en-US" altLang="en-US" dirty="0"/>
          </a:p>
          <a:p>
            <a:pPr eaLnBrk="1" hangingPunct="1"/>
            <a:r>
              <a:rPr lang="en-US" altLang="en-US" b="1" dirty="0">
                <a:solidFill>
                  <a:schemeClr val="tx1"/>
                </a:solidFill>
              </a:rPr>
              <a:t>3. Improving Neural Networks</a:t>
            </a:r>
          </a:p>
          <a:p>
            <a:pPr eaLnBrk="1" hangingPunct="1"/>
            <a:endParaRPr lang="en-US" altLang="en-US" dirty="0">
              <a:solidFill>
                <a:schemeClr val="tx1"/>
              </a:solidFill>
            </a:endParaRPr>
          </a:p>
          <a:p>
            <a:pPr eaLnBrk="1" hangingPunct="1"/>
            <a:r>
              <a:rPr lang="en-US" altLang="en-US" sz="1800" dirty="0">
                <a:solidFill>
                  <a:schemeClr val="tx1"/>
                </a:solidFill>
              </a:rPr>
              <a:t>(Some figures adapted from </a:t>
            </a:r>
            <a:r>
              <a:rPr lang="en-US" altLang="en-US" sz="1800" dirty="0">
                <a:solidFill>
                  <a:schemeClr val="tx1"/>
                </a:solidFill>
                <a:hlinkClick r:id="rId2"/>
              </a:rPr>
              <a:t>NNDL book</a:t>
            </a:r>
            <a:r>
              <a:rPr lang="en-US" altLang="en-US" sz="1800" dirty="0">
                <a:solidFill>
                  <a:schemeClr val="tx1"/>
                </a:solidFill>
              </a:rPr>
              <a:t>)</a:t>
            </a:r>
          </a:p>
          <a:p>
            <a:pPr eaLnBrk="1" hangingPunct="1"/>
            <a:endParaRPr lang="en-US" altLang="en-US" dirty="0"/>
          </a:p>
        </p:txBody>
      </p:sp>
    </p:spTree>
    <p:extLst>
      <p:ext uri="{BB962C8B-B14F-4D97-AF65-F5344CB8AC3E}">
        <p14:creationId xmlns:p14="http://schemas.microsoft.com/office/powerpoint/2010/main" val="1775955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526A10-2F67-4AF6-889B-BA18E82F474A}"/>
              </a:ext>
            </a:extLst>
          </p:cNvPr>
          <p:cNvPicPr/>
          <p:nvPr/>
        </p:nvPicPr>
        <p:blipFill rotWithShape="1">
          <a:blip r:embed="rId3"/>
          <a:srcRect l="7865" t="31964" r="45277" b="14085"/>
          <a:stretch/>
        </p:blipFill>
        <p:spPr bwMode="auto">
          <a:xfrm>
            <a:off x="304800" y="914400"/>
            <a:ext cx="8356599" cy="5051354"/>
          </a:xfrm>
          <a:prstGeom prst="rect">
            <a:avLst/>
          </a:prstGeom>
          <a:ln w="3175">
            <a:solidFill>
              <a:schemeClr val="tx1"/>
            </a:solidFill>
          </a:ln>
          <a:extLst>
            <a:ext uri="{53640926-AAD7-44D8-BBD7-CCE9431645EC}">
              <a14:shadowObscured xmlns:a14="http://schemas.microsoft.com/office/drawing/2010/main"/>
            </a:ext>
          </a:extLst>
        </p:spPr>
      </p:pic>
      <p:sp>
        <p:nvSpPr>
          <p:cNvPr id="3" name="Slide Number Placeholder 2">
            <a:extLst>
              <a:ext uri="{FF2B5EF4-FFF2-40B4-BE49-F238E27FC236}">
                <a16:creationId xmlns:a16="http://schemas.microsoft.com/office/drawing/2014/main" id="{500FEF57-94AC-44C7-AF84-3FB1086D0D73}"/>
              </a:ext>
            </a:extLst>
          </p:cNvPr>
          <p:cNvSpPr>
            <a:spLocks noGrp="1"/>
          </p:cNvSpPr>
          <p:nvPr>
            <p:ph type="sldNum" sz="quarter" idx="12"/>
          </p:nvPr>
        </p:nvSpPr>
        <p:spPr>
          <a:xfrm>
            <a:off x="6457950" y="6356350"/>
            <a:ext cx="2057400" cy="365125"/>
          </a:xfrm>
        </p:spPr>
        <p:txBody>
          <a:bodyPr>
            <a:normAutofit/>
          </a:bodyPr>
          <a:lstStyle/>
          <a:p>
            <a:pPr>
              <a:spcAft>
                <a:spcPts val="600"/>
              </a:spcAft>
            </a:pPr>
            <a:fld id="{17500067-EE54-4224-8321-1B48212E7450}" type="slidenum">
              <a:rPr lang="en-US" smtClean="0"/>
              <a:pPr>
                <a:spcAft>
                  <a:spcPts val="600"/>
                </a:spcAft>
              </a:pPr>
              <a:t>10</a:t>
            </a:fld>
            <a:endParaRPr lang="en-US"/>
          </a:p>
        </p:txBody>
      </p:sp>
    </p:spTree>
    <p:extLst>
      <p:ext uri="{BB962C8B-B14F-4D97-AF65-F5344CB8AC3E}">
        <p14:creationId xmlns:p14="http://schemas.microsoft.com/office/powerpoint/2010/main" val="2665868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00FEF57-94AC-44C7-AF84-3FB1086D0D73}"/>
              </a:ext>
            </a:extLst>
          </p:cNvPr>
          <p:cNvSpPr>
            <a:spLocks noGrp="1"/>
          </p:cNvSpPr>
          <p:nvPr>
            <p:ph type="sldNum" sz="quarter" idx="12"/>
          </p:nvPr>
        </p:nvSpPr>
        <p:spPr>
          <a:xfrm>
            <a:off x="6457950" y="6356350"/>
            <a:ext cx="2057400" cy="365125"/>
          </a:xfrm>
        </p:spPr>
        <p:txBody>
          <a:bodyPr>
            <a:normAutofit/>
          </a:bodyPr>
          <a:lstStyle/>
          <a:p>
            <a:pPr>
              <a:spcAft>
                <a:spcPts val="600"/>
              </a:spcAft>
            </a:pPr>
            <a:fld id="{17500067-EE54-4224-8321-1B48212E7450}" type="slidenum">
              <a:rPr lang="en-US" smtClean="0"/>
              <a:pPr>
                <a:spcAft>
                  <a:spcPts val="600"/>
                </a:spcAft>
              </a:pPr>
              <a:t>11</a:t>
            </a:fld>
            <a:endParaRPr lang="en-US"/>
          </a:p>
        </p:txBody>
      </p:sp>
      <p:pic>
        <p:nvPicPr>
          <p:cNvPr id="5" name="Picture 4">
            <a:extLst>
              <a:ext uri="{FF2B5EF4-FFF2-40B4-BE49-F238E27FC236}">
                <a16:creationId xmlns:a16="http://schemas.microsoft.com/office/drawing/2014/main" id="{B065D633-B874-4246-9B12-F161D807F1D9}"/>
              </a:ext>
            </a:extLst>
          </p:cNvPr>
          <p:cNvPicPr>
            <a:picLocks noChangeAspect="1"/>
          </p:cNvPicPr>
          <p:nvPr/>
        </p:nvPicPr>
        <p:blipFill rotWithShape="1">
          <a:blip r:embed="rId3"/>
          <a:srcRect l="2630" t="39561" r="57351" b="34120"/>
          <a:stretch/>
        </p:blipFill>
        <p:spPr bwMode="auto">
          <a:xfrm>
            <a:off x="762000" y="1143000"/>
            <a:ext cx="7992638" cy="2743200"/>
          </a:xfrm>
          <a:prstGeom prst="rect">
            <a:avLst/>
          </a:prstGeom>
          <a:ln w="3175">
            <a:solidFill>
              <a:schemeClr val="tx1"/>
            </a:solidFill>
          </a:ln>
          <a:extLst>
            <a:ext uri="{53640926-AAD7-44D8-BBD7-CCE9431645EC}">
              <a14:shadowObscured xmlns:a14="http://schemas.microsoft.com/office/drawing/2010/main"/>
            </a:ext>
          </a:extLst>
        </p:spPr>
      </p:pic>
      <p:sp>
        <p:nvSpPr>
          <p:cNvPr id="4" name="TextBox 3">
            <a:extLst>
              <a:ext uri="{FF2B5EF4-FFF2-40B4-BE49-F238E27FC236}">
                <a16:creationId xmlns:a16="http://schemas.microsoft.com/office/drawing/2014/main" id="{799E5C15-088D-4CFC-AE65-055A28FE4B6A}"/>
              </a:ext>
            </a:extLst>
          </p:cNvPr>
          <p:cNvSpPr txBox="1"/>
          <p:nvPr/>
        </p:nvSpPr>
        <p:spPr>
          <a:xfrm>
            <a:off x="1371600" y="4648200"/>
            <a:ext cx="6653360" cy="369332"/>
          </a:xfrm>
          <a:prstGeom prst="rect">
            <a:avLst/>
          </a:prstGeom>
          <a:noFill/>
        </p:spPr>
        <p:txBody>
          <a:bodyPr wrap="none" rtlCol="0">
            <a:spAutoFit/>
          </a:bodyPr>
          <a:lstStyle/>
          <a:p>
            <a:r>
              <a:rPr lang="en-US" dirty="0"/>
              <a:t>You can specify the cost function in the constructor call (by “cost=…”).</a:t>
            </a:r>
          </a:p>
        </p:txBody>
      </p:sp>
    </p:spTree>
    <p:extLst>
      <p:ext uri="{BB962C8B-B14F-4D97-AF65-F5344CB8AC3E}">
        <p14:creationId xmlns:p14="http://schemas.microsoft.com/office/powerpoint/2010/main" val="4011902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1.2 Log Likelihood</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12</a:t>
            </a:fld>
            <a:endParaRPr lang="en-US" dirty="0">
              <a:solidFill>
                <a:schemeClr val="tx1"/>
              </a:solidFill>
            </a:endParaRP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486400"/>
              </a:xfrm>
            </p:spPr>
            <p:txBody>
              <a:bodyPr>
                <a:normAutofit/>
              </a:bodyPr>
              <a:lstStyle/>
              <a:p>
                <a:r>
                  <a:rPr lang="en-US" sz="2400" dirty="0"/>
                  <a:t>Log likelihood (or Maximum Likelihood Estimate) is essentially equivalent to cross entropy, but for multiple outcomes.</a:t>
                </a:r>
                <a:br>
                  <a:rPr lang="en-US" sz="2400" dirty="0"/>
                </a:b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𝐶</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𝑛</m:t>
                          </m:r>
                        </m:den>
                      </m:f>
                      <m:nary>
                        <m:naryPr>
                          <m:chr m:val="∑"/>
                          <m:supHide m:val="on"/>
                          <m:ctrlPr>
                            <a:rPr lang="en-US" sz="2400" i="1">
                              <a:latin typeface="Cambria Math" panose="02040503050406030204" pitchFamily="18" charset="0"/>
                            </a:rPr>
                          </m:ctrlPr>
                        </m:naryPr>
                        <m:sub>
                          <m:r>
                            <m:rPr>
                              <m:brk m:alnAt="7"/>
                            </m:rPr>
                            <a:rPr lang="en-US" sz="2400" i="1">
                              <a:latin typeface="Cambria Math" panose="02040503050406030204" pitchFamily="18" charset="0"/>
                            </a:rPr>
                            <m:t>𝑥</m:t>
                          </m:r>
                        </m:sub>
                        <m:sup/>
                        <m:e>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ln</m:t>
                              </m:r>
                            </m:fName>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a:rPr lang="en-US" sz="2400" i="1">
                                          <a:latin typeface="Cambria Math" panose="02040503050406030204" pitchFamily="18" charset="0"/>
                                        </a:rPr>
                                        <m:t>𝑎</m:t>
                                      </m:r>
                                    </m:e>
                                    <m:sub>
                                      <m:r>
                                        <a:rPr lang="en-US" sz="2400" i="1">
                                          <a:latin typeface="Cambria Math" panose="02040503050406030204" pitchFamily="18" charset="0"/>
                                        </a:rPr>
                                        <m:t>𝑦</m:t>
                                      </m:r>
                                    </m:sub>
                                    <m:sup>
                                      <m:r>
                                        <a:rPr lang="en-US" sz="2400" i="1">
                                          <a:latin typeface="Cambria Math" panose="02040503050406030204" pitchFamily="18" charset="0"/>
                                        </a:rPr>
                                        <m:t>𝐿</m:t>
                                      </m:r>
                                    </m:sup>
                                  </m:sSubSup>
                                </m:e>
                              </m:d>
                            </m:e>
                          </m:func>
                        </m:e>
                      </m:nary>
                    </m:oMath>
                  </m:oMathPara>
                </a14:m>
                <a:endParaRPr lang="en-US" sz="2400" dirty="0"/>
              </a:p>
              <a:p>
                <a:r>
                  <a:rPr lang="en-US" sz="2400" dirty="0"/>
                  <a:t>Log likelihood cost function is used when the activation function is </a:t>
                </a:r>
                <a:r>
                  <a:rPr lang="en-US" sz="2400" b="1" dirty="0" err="1"/>
                  <a:t>Softmax</a:t>
                </a:r>
                <a:r>
                  <a:rPr lang="en-US" sz="2400" dirty="0"/>
                  <a:t> (applicable only when there are multiple output nodes).  </a:t>
                </a:r>
                <a:r>
                  <a:rPr lang="en-US" sz="2400" dirty="0" err="1"/>
                  <a:t>Softmax</a:t>
                </a:r>
                <a:r>
                  <a:rPr lang="en-US" sz="2400" dirty="0"/>
                  <a:t> converts the activation values in the output layer to a probability distribution.</a:t>
                </a:r>
              </a:p>
              <a:p>
                <a:endParaRPr lang="en-US" sz="2400" dirty="0"/>
              </a:p>
              <a:p>
                <a:endParaRPr lang="en-US" sz="2400" dirty="0"/>
              </a:p>
              <a:p>
                <a:endParaRPr lang="en-US" sz="2400" dirty="0"/>
              </a:p>
              <a:p>
                <a:endParaRPr lang="en-US" sz="2400" dirty="0"/>
              </a:p>
              <a:p>
                <a:pPr marL="0" indent="0">
                  <a:buNone/>
                </a:pPr>
                <a:endParaRPr lang="en-US" sz="2400" dirty="0"/>
              </a:p>
              <a:p>
                <a:pPr marL="0" indent="0">
                  <a:buNone/>
                </a:pPr>
                <a:endParaRPr lang="en-US" sz="2400" dirty="0"/>
              </a:p>
            </p:txBody>
          </p:sp>
        </mc:Choice>
        <mc:Fallback>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486400"/>
              </a:xfrm>
              <a:blipFill>
                <a:blip r:embed="rId2"/>
                <a:stretch>
                  <a:fillRect l="-963" t="-889" r="-10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0D2F24A2-ED3E-4CA1-A7DA-757B1EE2E004}"/>
                  </a:ext>
                </a:extLst>
              </p:cNvPr>
              <p:cNvSpPr txBox="1"/>
              <p:nvPr/>
            </p:nvSpPr>
            <p:spPr>
              <a:xfrm>
                <a:off x="3848100" y="4787920"/>
                <a:ext cx="4419600" cy="415755"/>
              </a:xfrm>
              <a:prstGeom prst="rect">
                <a:avLst/>
              </a:prstGeom>
              <a:noFill/>
            </p:spPr>
            <p:txBody>
              <a:bodyPr wrap="square" rtlCol="0">
                <a:spAutoFit/>
              </a:bodyPr>
              <a:lstStyle/>
              <a:p>
                <a:r>
                  <a:rPr lang="en-US" dirty="0"/>
                  <a:t>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𝑗</m:t>
                        </m:r>
                      </m:sub>
                      <m:sup>
                        <m:r>
                          <a:rPr lang="en-US" i="1">
                            <a:latin typeface="Cambria Math" panose="02040503050406030204" pitchFamily="18" charset="0"/>
                          </a:rPr>
                          <m:t>𝐿</m:t>
                        </m:r>
                      </m:sup>
                    </m:sSubSup>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𝑚</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𝑗𝑚</m:t>
                            </m:r>
                          </m:sub>
                          <m:sup>
                            <m:r>
                              <a:rPr lang="en-US" b="0" i="1" smtClean="0">
                                <a:latin typeface="Cambria Math" panose="02040503050406030204" pitchFamily="18" charset="0"/>
                              </a:rPr>
                              <m:t>𝐿</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𝑚</m:t>
                            </m:r>
                          </m:sub>
                          <m:sup>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𝐿</m:t>
                            </m:r>
                          </m:sup>
                        </m:sSubSup>
                      </m:e>
                    </m:nary>
                  </m:oMath>
                </a14:m>
                <a:endParaRPr lang="en-US" dirty="0"/>
              </a:p>
            </p:txBody>
          </p:sp>
        </mc:Choice>
        <mc:Fallback>
          <p:sp>
            <p:nvSpPr>
              <p:cNvPr id="7" name="TextBox 6">
                <a:extLst>
                  <a:ext uri="{FF2B5EF4-FFF2-40B4-BE49-F238E27FC236}">
                    <a16:creationId xmlns:a16="http://schemas.microsoft.com/office/drawing/2014/main" id="{0D2F24A2-ED3E-4CA1-A7DA-757B1EE2E004}"/>
                  </a:ext>
                </a:extLst>
              </p:cNvPr>
              <p:cNvSpPr txBox="1">
                <a:spLocks noRot="1" noChangeAspect="1" noMove="1" noResize="1" noEditPoints="1" noAdjustHandles="1" noChangeArrowheads="1" noChangeShapeType="1" noTextEdit="1"/>
              </p:cNvSpPr>
              <p:nvPr/>
            </p:nvSpPr>
            <p:spPr>
              <a:xfrm>
                <a:off x="3848100" y="4787920"/>
                <a:ext cx="4419600" cy="415755"/>
              </a:xfrm>
              <a:prstGeom prst="rect">
                <a:avLst/>
              </a:prstGeom>
              <a:blipFill>
                <a:blip r:embed="rId3"/>
                <a:stretch>
                  <a:fillRect l="-1103" t="-101449" b="-155072"/>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6F8F559B-CD9F-4B49-9F91-F73002AA65B6}"/>
              </a:ext>
            </a:extLst>
          </p:cNvPr>
          <p:cNvPicPr>
            <a:picLocks noChangeAspect="1"/>
          </p:cNvPicPr>
          <p:nvPr/>
        </p:nvPicPr>
        <p:blipFill rotWithShape="1">
          <a:blip r:embed="rId4"/>
          <a:srcRect l="21720" t="42283" r="68452" b="47743"/>
          <a:stretch/>
        </p:blipFill>
        <p:spPr bwMode="auto">
          <a:xfrm>
            <a:off x="2057400" y="4492317"/>
            <a:ext cx="1714500" cy="91788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07365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2 Regularization Methods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13</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486400"/>
          </a:xfrm>
        </p:spPr>
        <p:txBody>
          <a:bodyPr>
            <a:normAutofit/>
          </a:bodyPr>
          <a:lstStyle/>
          <a:p>
            <a:r>
              <a:rPr lang="en-US" sz="2400" b="1" dirty="0"/>
              <a:t>Overfitting</a:t>
            </a:r>
            <a:r>
              <a:rPr lang="en-US" sz="2400" dirty="0"/>
              <a:t> is a big problem in Machine Learning.</a:t>
            </a:r>
          </a:p>
          <a:p>
            <a:r>
              <a:rPr lang="en-US" sz="2400" dirty="0"/>
              <a:t>Regularization is applied in Neural Networks to avoid overfitting.</a:t>
            </a:r>
          </a:p>
          <a:p>
            <a:r>
              <a:rPr lang="en-US" sz="2400" dirty="0"/>
              <a:t>There are several regularization methods, such as:</a:t>
            </a:r>
          </a:p>
          <a:p>
            <a:pPr lvl="1"/>
            <a:r>
              <a:rPr lang="en-US" sz="2000" dirty="0"/>
              <a:t>Weight decay / L2, L1 normalization</a:t>
            </a:r>
          </a:p>
          <a:p>
            <a:pPr lvl="1"/>
            <a:r>
              <a:rPr lang="en-US" sz="2000" dirty="0"/>
              <a:t>Dropout</a:t>
            </a:r>
          </a:p>
          <a:p>
            <a:pPr lvl="1"/>
            <a:r>
              <a:rPr lang="en-US" sz="2000" dirty="0"/>
              <a:t>Artificially enhancing the training data</a:t>
            </a:r>
          </a:p>
        </p:txBody>
      </p:sp>
    </p:spTree>
    <p:extLst>
      <p:ext uri="{BB962C8B-B14F-4D97-AF65-F5344CB8AC3E}">
        <p14:creationId xmlns:p14="http://schemas.microsoft.com/office/powerpoint/2010/main" val="475864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2.1 L2 Regularization</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14</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Weight decay.</a:t>
            </a:r>
          </a:p>
          <a:p>
            <a:r>
              <a:rPr lang="en-US" sz="2400" dirty="0"/>
              <a:t>Add an extra term, a quadratic values of the weights, in the cost function:  </a:t>
            </a:r>
          </a:p>
          <a:p>
            <a:endParaRPr lang="en-US" sz="2400" dirty="0"/>
          </a:p>
          <a:p>
            <a:pPr lvl="1"/>
            <a:endParaRPr lang="en-US" sz="2000" dirty="0"/>
          </a:p>
          <a:p>
            <a:pPr lvl="1"/>
            <a:r>
              <a:rPr lang="en-US" sz="2000" dirty="0"/>
              <a:t>For Cross-Entropy: </a:t>
            </a:r>
            <a:br>
              <a:rPr lang="en-US" sz="2000" dirty="0"/>
            </a:br>
            <a:endParaRPr lang="en-US" sz="2000" dirty="0"/>
          </a:p>
          <a:p>
            <a:pPr lvl="1"/>
            <a:r>
              <a:rPr lang="en-US" sz="2000" dirty="0"/>
              <a:t>For Quadratic:</a:t>
            </a:r>
            <a:br>
              <a:rPr lang="en-US" sz="2000" dirty="0"/>
            </a:br>
            <a:endParaRPr lang="en-US" sz="2000" dirty="0"/>
          </a:p>
          <a:p>
            <a:r>
              <a:rPr lang="en-US" sz="2400" dirty="0"/>
              <a:t>The extra term causes the gradient descent search to seek weight vectors with small magnitudes, thereby reducing the risk of overfitting (by biasing against complex model).</a:t>
            </a:r>
          </a:p>
          <a:p>
            <a:endParaRPr lang="en-US" sz="2400" dirty="0"/>
          </a:p>
          <a:p>
            <a:endParaRPr lang="en-US" sz="2400" dirty="0"/>
          </a:p>
        </p:txBody>
      </p:sp>
      <p:pic>
        <p:nvPicPr>
          <p:cNvPr id="11" name="Picture 10">
            <a:extLst>
              <a:ext uri="{FF2B5EF4-FFF2-40B4-BE49-F238E27FC236}">
                <a16:creationId xmlns:a16="http://schemas.microsoft.com/office/drawing/2014/main" id="{B580D0E3-03C5-4D6D-892A-1F698BDC69B1}"/>
              </a:ext>
            </a:extLst>
          </p:cNvPr>
          <p:cNvPicPr>
            <a:picLocks noChangeAspect="1"/>
          </p:cNvPicPr>
          <p:nvPr/>
        </p:nvPicPr>
        <p:blipFill rotWithShape="1">
          <a:blip r:embed="rId2"/>
          <a:srcRect l="7790" t="46848" r="52581" b="44633"/>
          <a:stretch/>
        </p:blipFill>
        <p:spPr bwMode="auto">
          <a:xfrm>
            <a:off x="3352800" y="2921758"/>
            <a:ext cx="5230885" cy="591084"/>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4A23CC57-B8FD-4B1B-B6C2-EB8663BD2163}"/>
              </a:ext>
            </a:extLst>
          </p:cNvPr>
          <p:cNvPicPr>
            <a:picLocks noChangeAspect="1"/>
          </p:cNvPicPr>
          <p:nvPr/>
        </p:nvPicPr>
        <p:blipFill rotWithShape="1">
          <a:blip r:embed="rId3"/>
          <a:srcRect l="15093" t="50365" r="60662" b="41673"/>
          <a:stretch/>
        </p:blipFill>
        <p:spPr bwMode="auto">
          <a:xfrm>
            <a:off x="3352800" y="3527075"/>
            <a:ext cx="3200400" cy="587725"/>
          </a:xfrm>
          <a:prstGeom prst="rect">
            <a:avLst/>
          </a:prstGeom>
          <a:ln>
            <a:noFill/>
          </a:ln>
          <a:extLst>
            <a:ext uri="{53640926-AAD7-44D8-BBD7-CCE9431645EC}">
              <a14:shadowObscured xmlns:a14="http://schemas.microsoft.com/office/drawing/2010/main"/>
            </a:ext>
          </a:extLst>
        </p:spPr>
      </p:pic>
      <p:pic>
        <p:nvPicPr>
          <p:cNvPr id="17" name="Picture 16">
            <a:extLst>
              <a:ext uri="{FF2B5EF4-FFF2-40B4-BE49-F238E27FC236}">
                <a16:creationId xmlns:a16="http://schemas.microsoft.com/office/drawing/2014/main" id="{00797812-326C-4487-9BB2-D7494BB87EB8}"/>
              </a:ext>
            </a:extLst>
          </p:cNvPr>
          <p:cNvPicPr>
            <a:picLocks noChangeAspect="1"/>
          </p:cNvPicPr>
          <p:nvPr/>
        </p:nvPicPr>
        <p:blipFill rotWithShape="1">
          <a:blip r:embed="rId4"/>
          <a:srcRect l="19966" t="35552" r="65920" b="56298"/>
          <a:stretch/>
        </p:blipFill>
        <p:spPr bwMode="auto">
          <a:xfrm>
            <a:off x="2895600" y="1888607"/>
            <a:ext cx="2562293" cy="77839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131099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15</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381000"/>
                <a:ext cx="8229600" cy="6019800"/>
              </a:xfrm>
            </p:spPr>
            <p:txBody>
              <a:bodyPr>
                <a:normAutofit/>
              </a:bodyPr>
              <a:lstStyle/>
              <a:p>
                <a:r>
                  <a:rPr lang="en-US" sz="2400" dirty="0"/>
                  <a:t>Differentials of the cost function with L2 regularization.</a:t>
                </a:r>
              </a:p>
              <a:p>
                <a:pPr lvl="1"/>
                <a:endParaRPr lang="en-US" sz="2000" dirty="0"/>
              </a:p>
              <a:p>
                <a:pPr lvl="1"/>
                <a:r>
                  <a:rPr lang="en-US" sz="2000" dirty="0"/>
                  <a:t>An extra term for weights:</a:t>
                </a:r>
              </a:p>
              <a:p>
                <a:pPr lvl="1"/>
                <a:endParaRPr lang="en-US" sz="2000" dirty="0"/>
              </a:p>
              <a:p>
                <a:pPr lvl="1"/>
                <a:r>
                  <a:rPr lang="en-US" sz="2000" dirty="0"/>
                  <a:t>No change for bias:</a:t>
                </a:r>
              </a:p>
              <a:p>
                <a:endParaRPr lang="en-US" sz="2400" dirty="0"/>
              </a:p>
              <a:p>
                <a:r>
                  <a:rPr lang="en-US" sz="2400" dirty="0"/>
                  <a:t>Weight update rule in the BP algorithm:</a:t>
                </a:r>
              </a:p>
              <a:p>
                <a:pPr lvl="1">
                  <a:buFont typeface="Courier New" panose="02070309020205020404" pitchFamily="49" charset="0"/>
                  <a:buChar char="o"/>
                </a:pPr>
                <a:r>
                  <a:rPr lang="en-US" sz="2000" dirty="0"/>
                  <a:t>A negative value</a:t>
                </a:r>
                <a:br>
                  <a:rPr lang="en-US" sz="2000" dirty="0"/>
                </a:br>
                <a:r>
                  <a:rPr lang="en-US" sz="2000" dirty="0"/>
                  <a:t> </a:t>
                </a:r>
                <a14:m>
                  <m:oMath xmlns:m="http://schemas.openxmlformats.org/officeDocument/2006/math">
                    <m:r>
                      <a:rPr lang="en-US" sz="2000" b="0" i="0" smtClean="0">
                        <a:latin typeface="Cambria Math" panose="02040503050406030204" pitchFamily="18" charset="0"/>
                      </a:rPr>
                      <m:t>−</m:t>
                    </m:r>
                    <m:f>
                      <m:fPr>
                        <m:ctrlPr>
                          <a:rPr lang="en-US" sz="2000" i="1" smtClean="0">
                            <a:latin typeface="Cambria Math" panose="02040503050406030204" pitchFamily="18" charset="0"/>
                          </a:rPr>
                        </m:ctrlPr>
                      </m:fPr>
                      <m:num>
                        <m:r>
                          <a:rPr lang="en-US" sz="2000" b="0" i="1" smtClean="0">
                            <a:latin typeface="Cambria Math" panose="02040503050406030204" pitchFamily="18" charset="0"/>
                          </a:rPr>
                          <m:t>𝑛</m:t>
                        </m:r>
                        <m:r>
                          <a:rPr lang="en-US" sz="2000" b="0" i="1" smtClean="0">
                            <a:latin typeface="Cambria Math" panose="02040503050406030204" pitchFamily="18" charset="0"/>
                            <a:ea typeface="Cambria Math" panose="02040503050406030204" pitchFamily="18" charset="0"/>
                          </a:rPr>
                          <m:t>𝜆</m:t>
                        </m:r>
                      </m:num>
                      <m:den>
                        <m:r>
                          <a:rPr lang="en-US" sz="2000" b="0" i="1" smtClean="0">
                            <a:latin typeface="Cambria Math" panose="02040503050406030204" pitchFamily="18" charset="0"/>
                          </a:rPr>
                          <m:t>𝑛</m:t>
                        </m:r>
                      </m:den>
                    </m:f>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oMath>
                </a14:m>
                <a:r>
                  <a:rPr lang="en-US" sz="2000" dirty="0"/>
                  <a:t> in weights</a:t>
                </a:r>
                <a:br>
                  <a:rPr lang="en-US" sz="2000" dirty="0"/>
                </a:br>
                <a:r>
                  <a:rPr lang="en-US" sz="2000" dirty="0"/>
                  <a:t> =&gt; </a:t>
                </a:r>
                <a:r>
                  <a:rPr lang="en-US" sz="2000" b="1" dirty="0"/>
                  <a:t>weight decay</a:t>
                </a:r>
                <a:r>
                  <a:rPr lang="en-US" sz="2000" dirty="0"/>
                  <a:t>:</a:t>
                </a:r>
              </a:p>
              <a:p>
                <a:pPr lvl="1">
                  <a:buFont typeface="Courier New" panose="02070309020205020404" pitchFamily="49" charset="0"/>
                  <a:buChar char="o"/>
                </a:pPr>
                <a:endParaRPr lang="en-US" sz="2000" dirty="0"/>
              </a:p>
              <a:p>
                <a:pPr lvl="1">
                  <a:buFont typeface="Courier New" panose="02070309020205020404" pitchFamily="49" charset="0"/>
                  <a:buChar char="o"/>
                </a:pPr>
                <a:r>
                  <a:rPr lang="en-US" sz="2000" dirty="0"/>
                  <a:t>No change for bias:</a:t>
                </a:r>
              </a:p>
              <a:p>
                <a:pPr>
                  <a:buFont typeface="Courier New" panose="02070309020205020404" pitchFamily="49" charset="0"/>
                  <a:buChar char="o"/>
                </a:pPr>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381000"/>
                <a:ext cx="8229600" cy="6019800"/>
              </a:xfrm>
              <a:blipFill>
                <a:blip r:embed="rId2"/>
                <a:stretch>
                  <a:fillRect l="-963" t="-811"/>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5F13B1AC-FD4A-4057-A15B-87C35CC54A66}"/>
              </a:ext>
            </a:extLst>
          </p:cNvPr>
          <p:cNvPicPr>
            <a:picLocks noChangeAspect="1"/>
          </p:cNvPicPr>
          <p:nvPr/>
        </p:nvPicPr>
        <p:blipFill rotWithShape="1">
          <a:blip r:embed="rId3"/>
          <a:srcRect l="20744" t="29257" r="66115" b="56112"/>
          <a:stretch/>
        </p:blipFill>
        <p:spPr bwMode="auto">
          <a:xfrm>
            <a:off x="4114800" y="1067606"/>
            <a:ext cx="2209800" cy="1294594"/>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AFB6CBEF-7C6B-47DE-8644-BA9717A13DCC}"/>
              </a:ext>
            </a:extLst>
          </p:cNvPr>
          <p:cNvPicPr>
            <a:picLocks noChangeAspect="1"/>
          </p:cNvPicPr>
          <p:nvPr/>
        </p:nvPicPr>
        <p:blipFill rotWithShape="1">
          <a:blip r:embed="rId4"/>
          <a:srcRect l="17627" t="48144" r="63487" b="36669"/>
          <a:stretch/>
        </p:blipFill>
        <p:spPr bwMode="auto">
          <a:xfrm>
            <a:off x="3793877" y="3226859"/>
            <a:ext cx="2759323" cy="1166505"/>
          </a:xfrm>
          <a:prstGeom prst="rect">
            <a:avLst/>
          </a:prstGeom>
          <a:ln w="3175">
            <a:solidFill>
              <a:schemeClr val="tx1"/>
            </a:solid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BFF0DB9E-CCD5-40CB-B5D7-19C9B0F4BB3E}"/>
              </a:ext>
            </a:extLst>
          </p:cNvPr>
          <p:cNvPicPr>
            <a:picLocks noChangeAspect="1"/>
          </p:cNvPicPr>
          <p:nvPr/>
        </p:nvPicPr>
        <p:blipFill rotWithShape="1">
          <a:blip r:embed="rId4"/>
          <a:srcRect l="21720" t="30192" r="67960" b="62220"/>
          <a:stretch/>
        </p:blipFill>
        <p:spPr bwMode="auto">
          <a:xfrm>
            <a:off x="3810000" y="4588941"/>
            <a:ext cx="1447800" cy="559616"/>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79188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398076-3B2E-4B04-99A1-9696A0D09FFC}"/>
              </a:ext>
            </a:extLst>
          </p:cNvPr>
          <p:cNvSpPr>
            <a:spLocks noGrp="1"/>
          </p:cNvSpPr>
          <p:nvPr>
            <p:ph type="ftr" sz="quarter" idx="11"/>
          </p:nvPr>
        </p:nvSpPr>
        <p:spPr/>
        <p:txBody>
          <a:bodyPr/>
          <a:lstStyle/>
          <a:p>
            <a:r>
              <a:rPr lang="en-US"/>
              <a:t>Noriko Tomuro</a:t>
            </a:r>
          </a:p>
        </p:txBody>
      </p:sp>
      <p:sp>
        <p:nvSpPr>
          <p:cNvPr id="3" name="Slide Number Placeholder 2">
            <a:extLst>
              <a:ext uri="{FF2B5EF4-FFF2-40B4-BE49-F238E27FC236}">
                <a16:creationId xmlns:a16="http://schemas.microsoft.com/office/drawing/2014/main" id="{F14FA7E5-0C16-45C3-9307-44628ADD0056}"/>
              </a:ext>
            </a:extLst>
          </p:cNvPr>
          <p:cNvSpPr>
            <a:spLocks noGrp="1"/>
          </p:cNvSpPr>
          <p:nvPr>
            <p:ph type="sldNum" sz="quarter" idx="12"/>
          </p:nvPr>
        </p:nvSpPr>
        <p:spPr/>
        <p:txBody>
          <a:bodyPr/>
          <a:lstStyle/>
          <a:p>
            <a:fld id="{17500067-EE54-4224-8321-1B48212E7450}" type="slidenum">
              <a:rPr lang="en-US" smtClean="0"/>
              <a:t>16</a:t>
            </a:fld>
            <a:endParaRPr lang="en-US"/>
          </a:p>
        </p:txBody>
      </p:sp>
      <p:pic>
        <p:nvPicPr>
          <p:cNvPr id="4" name="Picture 3">
            <a:extLst>
              <a:ext uri="{FF2B5EF4-FFF2-40B4-BE49-F238E27FC236}">
                <a16:creationId xmlns:a16="http://schemas.microsoft.com/office/drawing/2014/main" id="{782DC909-7D1F-4241-9C83-B2F4FFB9F89E}"/>
              </a:ext>
            </a:extLst>
          </p:cNvPr>
          <p:cNvPicPr>
            <a:picLocks noChangeAspect="1"/>
          </p:cNvPicPr>
          <p:nvPr/>
        </p:nvPicPr>
        <p:blipFill rotWithShape="1">
          <a:blip r:embed="rId2"/>
          <a:srcRect l="8868" t="28755" r="47115" b="29821"/>
          <a:stretch/>
        </p:blipFill>
        <p:spPr bwMode="auto">
          <a:xfrm>
            <a:off x="304800" y="1066800"/>
            <a:ext cx="8534400" cy="4267200"/>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6238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AF1917-1D7A-42C8-9015-55213A9F83BA}"/>
              </a:ext>
            </a:extLst>
          </p:cNvPr>
          <p:cNvPicPr/>
          <p:nvPr/>
        </p:nvPicPr>
        <p:blipFill rotWithShape="1">
          <a:blip r:embed="rId2"/>
          <a:srcRect l="8084" t="30986" r="48588" b="33565"/>
          <a:stretch/>
        </p:blipFill>
        <p:spPr bwMode="auto">
          <a:xfrm>
            <a:off x="482600" y="1447800"/>
            <a:ext cx="8178799" cy="3513051"/>
          </a:xfrm>
          <a:prstGeom prst="rect">
            <a:avLst/>
          </a:prstGeom>
          <a:ln w="3175">
            <a:solidFill>
              <a:schemeClr val="tx1"/>
            </a:solidFill>
          </a:ln>
          <a:extLst>
            <a:ext uri="{53640926-AAD7-44D8-BBD7-CCE9431645EC}">
              <a14:shadowObscured xmlns:a14="http://schemas.microsoft.com/office/drawing/2010/main"/>
            </a:ext>
          </a:extLst>
        </p:spPr>
      </p:pic>
      <p:sp>
        <p:nvSpPr>
          <p:cNvPr id="2" name="Footer Placeholder 1">
            <a:extLst>
              <a:ext uri="{FF2B5EF4-FFF2-40B4-BE49-F238E27FC236}">
                <a16:creationId xmlns:a16="http://schemas.microsoft.com/office/drawing/2014/main" id="{EDD27AF0-E304-4260-9FE9-F7B5B40ACA45}"/>
              </a:ext>
            </a:extLst>
          </p:cNvPr>
          <p:cNvSpPr>
            <a:spLocks noGrp="1"/>
          </p:cNvSpPr>
          <p:nvPr>
            <p:ph type="ftr" sz="quarter" idx="11"/>
          </p:nvPr>
        </p:nvSpPr>
        <p:spPr>
          <a:xfrm>
            <a:off x="3028950" y="6356350"/>
            <a:ext cx="3086100" cy="365125"/>
          </a:xfrm>
        </p:spPr>
        <p:txBody>
          <a:bodyPr>
            <a:normAutofit/>
          </a:bodyPr>
          <a:lstStyle/>
          <a:p>
            <a:pPr>
              <a:spcAft>
                <a:spcPts val="600"/>
              </a:spcAft>
            </a:pPr>
            <a:r>
              <a:rPr lang="en-US"/>
              <a:t>Noriko Tomuro</a:t>
            </a:r>
          </a:p>
        </p:txBody>
      </p:sp>
      <p:sp>
        <p:nvSpPr>
          <p:cNvPr id="3" name="Slide Number Placeholder 2">
            <a:extLst>
              <a:ext uri="{FF2B5EF4-FFF2-40B4-BE49-F238E27FC236}">
                <a16:creationId xmlns:a16="http://schemas.microsoft.com/office/drawing/2014/main" id="{139EB4D2-56CF-42BA-9731-1C2495C5FC18}"/>
              </a:ext>
            </a:extLst>
          </p:cNvPr>
          <p:cNvSpPr>
            <a:spLocks noGrp="1"/>
          </p:cNvSpPr>
          <p:nvPr>
            <p:ph type="sldNum" sz="quarter" idx="12"/>
          </p:nvPr>
        </p:nvSpPr>
        <p:spPr>
          <a:xfrm>
            <a:off x="6457950" y="6356350"/>
            <a:ext cx="2057400" cy="365125"/>
          </a:xfrm>
        </p:spPr>
        <p:txBody>
          <a:bodyPr>
            <a:normAutofit/>
          </a:bodyPr>
          <a:lstStyle/>
          <a:p>
            <a:pPr>
              <a:spcAft>
                <a:spcPts val="600"/>
              </a:spcAft>
            </a:pPr>
            <a:fld id="{17500067-EE54-4224-8321-1B48212E7450}" type="slidenum">
              <a:rPr lang="en-US" smtClean="0"/>
              <a:pPr>
                <a:spcAft>
                  <a:spcPts val="600"/>
                </a:spcAft>
              </a:pPr>
              <a:t>17</a:t>
            </a:fld>
            <a:endParaRPr lang="en-US"/>
          </a:p>
        </p:txBody>
      </p:sp>
    </p:spTree>
    <p:extLst>
      <p:ext uri="{BB962C8B-B14F-4D97-AF65-F5344CB8AC3E}">
        <p14:creationId xmlns:p14="http://schemas.microsoft.com/office/powerpoint/2010/main" val="32776672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2.2 L1 </a:t>
            </a:r>
            <a:r>
              <a:rPr lang="en-US" sz="3200" b="1" dirty="0" err="1">
                <a:solidFill>
                  <a:srgbClr val="7030A0"/>
                </a:solidFill>
              </a:rPr>
              <a:t>Regularlization</a:t>
            </a:r>
            <a:endParaRPr lang="en-US" sz="3200" b="1" dirty="0">
              <a:solidFill>
                <a:srgbClr val="7030A0"/>
              </a:solidFill>
            </a:endParaRP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18</a:t>
            </a:fld>
            <a:endParaRPr lang="en-US" dirty="0">
              <a:solidFill>
                <a:schemeClr val="tx1"/>
              </a:solidFill>
            </a:endParaRPr>
          </a:p>
        </p:txBody>
      </p:sp>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lnSpcReduction="10000"/>
              </a:bodyPr>
              <a:lstStyle/>
              <a:p>
                <a:r>
                  <a:rPr lang="en-US" sz="2400" dirty="0"/>
                  <a:t>Similar to L1, but adds an extra term that is the absolute values of the weights in the cost function:  </a:t>
                </a:r>
              </a:p>
              <a:p>
                <a:endParaRPr lang="en-US" sz="2400" dirty="0"/>
              </a:p>
              <a:p>
                <a:pPr lvl="1"/>
                <a:endParaRPr lang="en-US" sz="2000" dirty="0"/>
              </a:p>
              <a:p>
                <a:r>
                  <a:rPr lang="en-US" sz="2400" dirty="0"/>
                  <a:t>Differentials of the cost function with L2 </a:t>
                </a:r>
                <a:r>
                  <a:rPr lang="en-US" sz="2400" dirty="0" err="1"/>
                  <a:t>regularlization</a:t>
                </a:r>
                <a:r>
                  <a:rPr lang="en-US" sz="2400" dirty="0"/>
                  <a:t>.</a:t>
                </a:r>
              </a:p>
              <a:p>
                <a:pPr lvl="1"/>
                <a:r>
                  <a:rPr lang="en-US" sz="2000" dirty="0"/>
                  <a:t>An extra term for weights:</a:t>
                </a:r>
                <a:br>
                  <a:rPr lang="en-US" sz="2000" dirty="0"/>
                </a:br>
                <a:br>
                  <a:rPr lang="en-US" sz="2000" dirty="0"/>
                </a:br>
                <a:br>
                  <a:rPr lang="en-US" sz="2000" dirty="0"/>
                </a:br>
                <a:r>
                  <a:rPr lang="en-US" sz="2000" dirty="0"/>
                  <a:t>        where sign(w) is +1 if w is positive and -1 otherwise.</a:t>
                </a:r>
              </a:p>
              <a:p>
                <a:pPr lvl="1"/>
                <a:r>
                  <a:rPr lang="en-US" sz="2000" dirty="0"/>
                  <a:t>No change for bias:</a:t>
                </a:r>
              </a:p>
              <a:p>
                <a:r>
                  <a:rPr lang="en-US" sz="2400" dirty="0"/>
                  <a:t>Weight update rule in the BP algorithm:</a:t>
                </a:r>
              </a:p>
              <a:p>
                <a:pPr lvl="1">
                  <a:buFont typeface="Courier New" panose="02070309020205020404" pitchFamily="49" charset="0"/>
                  <a:buChar char="o"/>
                </a:pPr>
                <a:r>
                  <a:rPr lang="en-US" sz="2000" dirty="0"/>
                  <a:t>A negative value</a:t>
                </a:r>
                <a:br>
                  <a:rPr lang="en-US" sz="2000" dirty="0"/>
                </a:br>
                <a:r>
                  <a:rPr lang="en-US" sz="2000" dirty="0"/>
                  <a:t> </a:t>
                </a:r>
                <a14:m>
                  <m:oMath xmlns:m="http://schemas.openxmlformats.org/officeDocument/2006/math">
                    <m:r>
                      <a:rPr lang="en-US" sz="2000">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𝑛</m:t>
                        </m:r>
                        <m:r>
                          <a:rPr lang="en-US" sz="2000" i="1">
                            <a:latin typeface="Cambria Math" panose="02040503050406030204" pitchFamily="18" charset="0"/>
                            <a:ea typeface="Cambria Math" panose="02040503050406030204" pitchFamily="18" charset="0"/>
                          </a:rPr>
                          <m:t>𝜆</m:t>
                        </m:r>
                      </m:num>
                      <m:den>
                        <m:r>
                          <a:rPr lang="en-US" sz="2000" i="1">
                            <a:latin typeface="Cambria Math" panose="02040503050406030204" pitchFamily="18" charset="0"/>
                          </a:rPr>
                          <m:t>𝑛</m:t>
                        </m:r>
                      </m:den>
                    </m:f>
                    <m:r>
                      <a:rPr lang="en-US" sz="200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𝑠𝑔𝑛</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𝑤</m:t>
                    </m:r>
                    <m:r>
                      <a:rPr lang="en-US" sz="2000" b="0" i="1" smtClean="0">
                        <a:latin typeface="Cambria Math" panose="02040503050406030204" pitchFamily="18" charset="0"/>
                        <a:ea typeface="Cambria Math" panose="02040503050406030204" pitchFamily="18" charset="0"/>
                      </a:rPr>
                      <m:t>)</m:t>
                    </m:r>
                  </m:oMath>
                </a14:m>
                <a:r>
                  <a:rPr lang="en-US" sz="2000" dirty="0"/>
                  <a:t> in weights</a:t>
                </a:r>
                <a:br>
                  <a:rPr lang="en-US" sz="2000" dirty="0"/>
                </a:br>
                <a:r>
                  <a:rPr lang="en-US" sz="2000" dirty="0"/>
                  <a:t> =&gt; weight decay:</a:t>
                </a:r>
              </a:p>
              <a:p>
                <a:pPr lvl="1">
                  <a:buFont typeface="Courier New" panose="02070309020205020404" pitchFamily="49" charset="0"/>
                  <a:buChar char="o"/>
                </a:pPr>
                <a:r>
                  <a:rPr lang="en-US" sz="2000" dirty="0"/>
                  <a:t>No change for bias</a:t>
                </a:r>
                <a:endParaRPr lang="en-US" sz="2400" dirty="0"/>
              </a:p>
              <a:p>
                <a:endParaRPr lang="en-US" sz="2400" dirty="0"/>
              </a:p>
            </p:txBody>
          </p:sp>
        </mc:Choice>
        <mc:Fallback>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t="-1533"/>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36CE7FBA-039A-4C89-A494-0B194A0AFCB1}"/>
              </a:ext>
            </a:extLst>
          </p:cNvPr>
          <p:cNvPicPr>
            <a:picLocks noChangeAspect="1"/>
          </p:cNvPicPr>
          <p:nvPr/>
        </p:nvPicPr>
        <p:blipFill rotWithShape="1">
          <a:blip r:embed="rId3"/>
          <a:srcRect l="20355" t="39811" r="66115" b="51484"/>
          <a:stretch/>
        </p:blipFill>
        <p:spPr bwMode="auto">
          <a:xfrm>
            <a:off x="3200400" y="1653129"/>
            <a:ext cx="2322786" cy="785271"/>
          </a:xfrm>
          <a:prstGeom prst="rect">
            <a:avLst/>
          </a:prstGeom>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CA774A6F-69D8-438A-AA2E-664EE0D9A55C}"/>
              </a:ext>
            </a:extLst>
          </p:cNvPr>
          <p:cNvPicPr>
            <a:picLocks noChangeAspect="1"/>
          </p:cNvPicPr>
          <p:nvPr/>
        </p:nvPicPr>
        <p:blipFill rotWithShape="1">
          <a:blip r:embed="rId4"/>
          <a:srcRect l="18608" t="34811" r="64447" b="57222"/>
          <a:stretch/>
        </p:blipFill>
        <p:spPr bwMode="auto">
          <a:xfrm>
            <a:off x="4114800" y="2743200"/>
            <a:ext cx="2705384" cy="667385"/>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4948C051-1906-462A-9642-D141C54E423D}"/>
              </a:ext>
            </a:extLst>
          </p:cNvPr>
          <p:cNvPicPr>
            <a:picLocks noChangeAspect="1"/>
          </p:cNvPicPr>
          <p:nvPr/>
        </p:nvPicPr>
        <p:blipFill rotWithShape="1">
          <a:blip r:embed="rId5"/>
          <a:srcRect l="15095" t="46847" r="61052" b="44819"/>
          <a:stretch/>
        </p:blipFill>
        <p:spPr bwMode="auto">
          <a:xfrm>
            <a:off x="4139222" y="4742815"/>
            <a:ext cx="3633178" cy="667385"/>
          </a:xfrm>
          <a:prstGeom prst="rect">
            <a:avLst/>
          </a:prstGeom>
          <a:ln w="3175">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087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19</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90600"/>
            <a:ext cx="8229600" cy="5562600"/>
          </a:xfrm>
        </p:spPr>
        <p:txBody>
          <a:bodyPr>
            <a:normAutofit/>
          </a:bodyPr>
          <a:lstStyle/>
          <a:p>
            <a:r>
              <a:rPr lang="en-US" sz="2400" dirty="0"/>
              <a:t>“In L1 regularization, the weights shrink by a constant amount toward 0. </a:t>
            </a:r>
          </a:p>
          <a:p>
            <a:r>
              <a:rPr lang="en-US" sz="2400" dirty="0"/>
              <a:t>In L2 regularization, the weights shrink by an amount which is proportional to w. </a:t>
            </a:r>
          </a:p>
          <a:p>
            <a:r>
              <a:rPr lang="en-US" sz="2400" dirty="0"/>
              <a:t>So when a particular weight has a large magnitude, |w|, L1 regularization shrinks the weight much less than L2 regularization does. </a:t>
            </a:r>
          </a:p>
          <a:p>
            <a:r>
              <a:rPr lang="en-US" sz="2400" dirty="0"/>
              <a:t>By contrast, when |w| is small, L1 regularization shrinks the weight much more than L2 regularization. </a:t>
            </a:r>
          </a:p>
          <a:p>
            <a:r>
              <a:rPr lang="en-US" sz="2400" dirty="0"/>
              <a:t>The net result is that L1 regularization tends to concentrate the weight of the network in a relatively small number of high-importance connections, while the other weights are driven toward zero.”</a:t>
            </a:r>
          </a:p>
          <a:p>
            <a:endParaRPr lang="en-US" sz="2400" dirty="0"/>
          </a:p>
        </p:txBody>
      </p:sp>
      <p:sp>
        <p:nvSpPr>
          <p:cNvPr id="11" name="Title 1">
            <a:extLst>
              <a:ext uri="{FF2B5EF4-FFF2-40B4-BE49-F238E27FC236}">
                <a16:creationId xmlns:a16="http://schemas.microsoft.com/office/drawing/2014/main" id="{0CEDC902-6C7D-40C1-9439-B3502C598A75}"/>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L2 vs. L1</a:t>
            </a:r>
          </a:p>
        </p:txBody>
      </p:sp>
    </p:spTree>
    <p:extLst>
      <p:ext uri="{BB962C8B-B14F-4D97-AF65-F5344CB8AC3E}">
        <p14:creationId xmlns:p14="http://schemas.microsoft.com/office/powerpoint/2010/main" val="1673802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Various Approaches to </a:t>
            </a:r>
            <a:br>
              <a:rPr lang="en-US" sz="3200" b="1" dirty="0">
                <a:solidFill>
                  <a:srgbClr val="7030A0"/>
                </a:solidFill>
              </a:rPr>
            </a:br>
            <a:r>
              <a:rPr lang="en-US" sz="3200" b="1" dirty="0">
                <a:solidFill>
                  <a:srgbClr val="7030A0"/>
                </a:solidFill>
              </a:rPr>
              <a:t>Improve Neural Networks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838200" y="1447800"/>
            <a:ext cx="3581400" cy="4953000"/>
          </a:xfrm>
        </p:spPr>
        <p:txBody>
          <a:bodyPr>
            <a:normAutofit lnSpcReduction="10000"/>
          </a:bodyPr>
          <a:lstStyle/>
          <a:p>
            <a:pPr marL="457200" indent="-457200">
              <a:buFont typeface="+mj-lt"/>
              <a:buAutoNum type="arabicPeriod"/>
            </a:pPr>
            <a:r>
              <a:rPr lang="en-US" sz="2400" dirty="0"/>
              <a:t>Cost functions</a:t>
            </a:r>
          </a:p>
          <a:p>
            <a:pPr marL="857250" lvl="1" indent="-457200"/>
            <a:r>
              <a:rPr lang="en-US" sz="2000" dirty="0"/>
              <a:t>Quadratic</a:t>
            </a:r>
          </a:p>
          <a:p>
            <a:pPr marL="857250" lvl="1" indent="-457200"/>
            <a:r>
              <a:rPr lang="en-US" sz="2000" dirty="0"/>
              <a:t>Cross Entropy</a:t>
            </a:r>
          </a:p>
          <a:p>
            <a:pPr marL="857250" lvl="1" indent="-457200"/>
            <a:r>
              <a:rPr lang="en-US" sz="2000" dirty="0"/>
              <a:t>Log likelihood</a:t>
            </a:r>
          </a:p>
          <a:p>
            <a:pPr marL="457200" indent="-457200">
              <a:buFont typeface="+mj-lt"/>
              <a:buAutoNum type="arabicPeriod"/>
            </a:pPr>
            <a:r>
              <a:rPr lang="en-US" sz="2400" dirty="0"/>
              <a:t>Regularization</a:t>
            </a:r>
          </a:p>
          <a:p>
            <a:pPr marL="857250" lvl="1" indent="-457200"/>
            <a:r>
              <a:rPr lang="en-US" sz="2000" dirty="0"/>
              <a:t>L2 regularization</a:t>
            </a:r>
          </a:p>
          <a:p>
            <a:pPr marL="857250" lvl="1" indent="-457200"/>
            <a:r>
              <a:rPr lang="en-US" sz="2000" dirty="0"/>
              <a:t>L1 regularization</a:t>
            </a:r>
          </a:p>
          <a:p>
            <a:pPr marL="857250" lvl="1" indent="-457200"/>
            <a:r>
              <a:rPr lang="en-US" sz="2000" dirty="0"/>
              <a:t>Dropout</a:t>
            </a:r>
          </a:p>
          <a:p>
            <a:pPr marL="857250" lvl="1" indent="-457200"/>
            <a:r>
              <a:rPr lang="en-US" sz="2000" dirty="0"/>
              <a:t>Data expansion</a:t>
            </a:r>
          </a:p>
          <a:p>
            <a:pPr marL="457200" indent="-457200">
              <a:buFont typeface="+mj-lt"/>
              <a:buAutoNum type="arabicPeriod"/>
            </a:pPr>
            <a:r>
              <a:rPr lang="en-US" sz="2400" dirty="0"/>
              <a:t>Initial weights</a:t>
            </a:r>
          </a:p>
          <a:p>
            <a:pPr marL="457200" indent="-457200">
              <a:buFont typeface="+mj-lt"/>
              <a:buAutoNum type="arabicPeriod"/>
            </a:pPr>
            <a:r>
              <a:rPr lang="en-US" sz="2400" dirty="0"/>
              <a:t>Hyper-parameters</a:t>
            </a:r>
          </a:p>
          <a:p>
            <a:pPr marL="857250" lvl="1" indent="-457200"/>
            <a:r>
              <a:rPr lang="en-US" sz="2000" dirty="0"/>
              <a:t>Hessian technique</a:t>
            </a:r>
          </a:p>
          <a:p>
            <a:pPr marL="857250" lvl="1" indent="-457200"/>
            <a:r>
              <a:rPr lang="en-US" sz="2000" dirty="0"/>
              <a:t>Momentum</a:t>
            </a:r>
          </a:p>
          <a:p>
            <a:pPr marL="457200" indent="-457200">
              <a:buFont typeface="+mj-lt"/>
              <a:buAutoNum type="arabicPeriod"/>
            </a:pPr>
            <a:endParaRPr lang="en-US" sz="2400" dirty="0"/>
          </a:p>
        </p:txBody>
      </p:sp>
      <p:sp>
        <p:nvSpPr>
          <p:cNvPr id="11" name="Content Placeholder 2">
            <a:extLst>
              <a:ext uri="{FF2B5EF4-FFF2-40B4-BE49-F238E27FC236}">
                <a16:creationId xmlns:a16="http://schemas.microsoft.com/office/drawing/2014/main" id="{C56B64F2-F451-4839-93CD-B5158E9ACC53}"/>
              </a:ext>
            </a:extLst>
          </p:cNvPr>
          <p:cNvSpPr txBox="1">
            <a:spLocks/>
          </p:cNvSpPr>
          <p:nvPr/>
        </p:nvSpPr>
        <p:spPr>
          <a:xfrm>
            <a:off x="4724400" y="1447800"/>
            <a:ext cx="4114800" cy="495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a:buFont typeface="+mj-lt"/>
              <a:buAutoNum type="arabicPeriod" startAt="5"/>
            </a:pPr>
            <a:r>
              <a:rPr lang="en-US" sz="2400" dirty="0"/>
              <a:t>Other approaches to minimize error/cost</a:t>
            </a:r>
          </a:p>
          <a:p>
            <a:pPr marL="857250" lvl="1" indent="-457200"/>
            <a:r>
              <a:rPr lang="en-US" sz="2000" dirty="0"/>
              <a:t>Conjugate gradient</a:t>
            </a:r>
          </a:p>
          <a:p>
            <a:pPr marL="857250" lvl="1" indent="-457200"/>
            <a:r>
              <a:rPr lang="en-US" sz="2000" dirty="0"/>
              <a:t>L-BFGS</a:t>
            </a:r>
          </a:p>
          <a:p>
            <a:pPr marL="457200" indent="-457200">
              <a:buFont typeface="+mj-lt"/>
              <a:buAutoNum type="arabicPeriod" startAt="6"/>
            </a:pPr>
            <a:r>
              <a:rPr lang="en-US" sz="2400" dirty="0"/>
              <a:t>Other Activation/transfer functions</a:t>
            </a:r>
          </a:p>
          <a:p>
            <a:pPr marL="857250" lvl="1" indent="-457200"/>
            <a:r>
              <a:rPr lang="en-US" sz="2000" dirty="0"/>
              <a:t>Tanh</a:t>
            </a:r>
          </a:p>
          <a:p>
            <a:pPr marL="857250" lvl="1" indent="-457200"/>
            <a:r>
              <a:rPr lang="en-US" sz="2000" dirty="0"/>
              <a:t>Rectified Linear Unit (</a:t>
            </a:r>
            <a:r>
              <a:rPr lang="en-US" sz="2000" dirty="0" err="1"/>
              <a:t>ReLU</a:t>
            </a:r>
            <a:r>
              <a:rPr lang="en-US" sz="2000" dirty="0"/>
              <a:t>)</a:t>
            </a:r>
          </a:p>
          <a:p>
            <a:pPr marL="857250" lvl="1" indent="-457200"/>
            <a:r>
              <a:rPr lang="en-US" sz="2000" dirty="0" err="1"/>
              <a:t>Softmax</a:t>
            </a:r>
            <a:endParaRPr lang="en-US" sz="2000" dirty="0"/>
          </a:p>
          <a:p>
            <a:pPr marL="457200" indent="-457200">
              <a:buFont typeface="+mj-lt"/>
              <a:buAutoNum type="arabicPeriod" startAt="5"/>
            </a:pPr>
            <a:endParaRPr lang="en-US" sz="2400" dirty="0"/>
          </a:p>
        </p:txBody>
      </p:sp>
    </p:spTree>
    <p:extLst>
      <p:ext uri="{BB962C8B-B14F-4D97-AF65-F5344CB8AC3E}">
        <p14:creationId xmlns:p14="http://schemas.microsoft.com/office/powerpoint/2010/main" val="3251285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2.3 Dropout</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20</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fontScale="92500" lnSpcReduction="20000"/>
          </a:bodyPr>
          <a:lstStyle/>
          <a:p>
            <a:r>
              <a:rPr lang="en-US" sz="2400" dirty="0"/>
              <a:t>Dropout ‘modifies’ the network by periodically disconnecting some nodes in the network.</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“We start by </a:t>
            </a:r>
            <a:r>
              <a:rPr lang="en-US" sz="2400" b="1" dirty="0"/>
              <a:t>randomly</a:t>
            </a:r>
            <a:r>
              <a:rPr lang="en-US" sz="2400" dirty="0"/>
              <a:t> (and temporarily) </a:t>
            </a:r>
            <a:r>
              <a:rPr lang="en-US" sz="2400" b="1" dirty="0"/>
              <a:t>deleting half the hidden neurons in the network</a:t>
            </a:r>
            <a:r>
              <a:rPr lang="en-US" sz="2400" dirty="0"/>
              <a:t>, while leaving the input and output neurons untouched. We forward-propagate the input x through the modified network, and then backpropagate the result, also through the modified network. “</a:t>
            </a:r>
          </a:p>
          <a:p>
            <a:r>
              <a:rPr lang="en-US" sz="2400" dirty="0"/>
              <a:t>“We then </a:t>
            </a:r>
            <a:r>
              <a:rPr lang="en-US" sz="2400" b="1" dirty="0"/>
              <a:t>repeat the process</a:t>
            </a:r>
            <a:r>
              <a:rPr lang="en-US" sz="2400" dirty="0"/>
              <a:t>, first restoring the dropout neurons, then </a:t>
            </a:r>
            <a:r>
              <a:rPr lang="en-US" sz="2400" b="1" dirty="0"/>
              <a:t>choosing a new random subset </a:t>
            </a:r>
            <a:r>
              <a:rPr lang="en-US" sz="2400" dirty="0"/>
              <a:t>of hidden neurons to delete,..”</a:t>
            </a:r>
          </a:p>
        </p:txBody>
      </p:sp>
      <p:graphicFrame>
        <p:nvGraphicFramePr>
          <p:cNvPr id="3" name="Table 2">
            <a:extLst>
              <a:ext uri="{FF2B5EF4-FFF2-40B4-BE49-F238E27FC236}">
                <a16:creationId xmlns:a16="http://schemas.microsoft.com/office/drawing/2014/main" id="{03D01843-FE3E-4AF6-8760-AAF55818C80B}"/>
              </a:ext>
            </a:extLst>
          </p:cNvPr>
          <p:cNvGraphicFramePr>
            <a:graphicFrameLocks noGrp="1"/>
          </p:cNvGraphicFramePr>
          <p:nvPr>
            <p:extLst>
              <p:ext uri="{D42A27DB-BD31-4B8C-83A1-F6EECF244321}">
                <p14:modId xmlns:p14="http://schemas.microsoft.com/office/powerpoint/2010/main" val="3620538396"/>
              </p:ext>
            </p:extLst>
          </p:nvPr>
        </p:nvGraphicFramePr>
        <p:xfrm>
          <a:off x="1524000" y="1676400"/>
          <a:ext cx="6096000" cy="220980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888778157"/>
                    </a:ext>
                  </a:extLst>
                </a:gridCol>
                <a:gridCol w="3048000">
                  <a:extLst>
                    <a:ext uri="{9D8B030D-6E8A-4147-A177-3AD203B41FA5}">
                      <a16:colId xmlns:a16="http://schemas.microsoft.com/office/drawing/2014/main" val="3199899221"/>
                    </a:ext>
                  </a:extLst>
                </a:gridCol>
              </a:tblGrid>
              <a:tr h="2209800">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12296368"/>
                  </a:ext>
                </a:extLst>
              </a:tr>
            </a:tbl>
          </a:graphicData>
        </a:graphic>
      </p:graphicFrame>
      <p:pic>
        <p:nvPicPr>
          <p:cNvPr id="15" name="Picture 14">
            <a:extLst>
              <a:ext uri="{FF2B5EF4-FFF2-40B4-BE49-F238E27FC236}">
                <a16:creationId xmlns:a16="http://schemas.microsoft.com/office/drawing/2014/main" id="{0F224228-250C-41A4-9D7C-3A9BCC271E45}"/>
              </a:ext>
            </a:extLst>
          </p:cNvPr>
          <p:cNvPicPr>
            <a:picLocks noChangeAspect="1"/>
          </p:cNvPicPr>
          <p:nvPr/>
        </p:nvPicPr>
        <p:blipFill rotWithShape="1">
          <a:blip r:embed="rId2"/>
          <a:srcRect l="14803" t="24096" r="60954" b="25848"/>
          <a:stretch/>
        </p:blipFill>
        <p:spPr bwMode="auto">
          <a:xfrm>
            <a:off x="5105400" y="1735521"/>
            <a:ext cx="1938974" cy="2103120"/>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2AFD09B5-452D-4EFE-9BD3-5F0BC0189216}"/>
              </a:ext>
            </a:extLst>
          </p:cNvPr>
          <p:cNvPicPr>
            <a:picLocks noChangeAspect="1"/>
          </p:cNvPicPr>
          <p:nvPr/>
        </p:nvPicPr>
        <p:blipFill rotWithShape="1">
          <a:blip r:embed="rId3"/>
          <a:srcRect l="14317" t="26691" r="60759" b="22509"/>
          <a:stretch/>
        </p:blipFill>
        <p:spPr bwMode="auto">
          <a:xfrm>
            <a:off x="2130885" y="1714500"/>
            <a:ext cx="1964148" cy="21031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1747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21</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381000"/>
            <a:ext cx="8229600" cy="6019800"/>
          </a:xfrm>
        </p:spPr>
        <p:txBody>
          <a:bodyPr>
            <a:normAutofit/>
          </a:bodyPr>
          <a:lstStyle/>
          <a:p>
            <a:r>
              <a:rPr lang="en-US" sz="2400" dirty="0"/>
              <a:t>Robustness (and generalization power) of dropout:</a:t>
            </a:r>
          </a:p>
          <a:p>
            <a:pPr lvl="1"/>
            <a:r>
              <a:rPr lang="en-US" sz="2000" dirty="0"/>
              <a:t>“Heuristically, when we dropout different sets of neurons, it's rather like we're training different neural networks. And so the dropout procedure is like </a:t>
            </a:r>
            <a:r>
              <a:rPr lang="en-US" sz="2000" b="1" dirty="0"/>
              <a:t>averaging the effects of a very large number of different networks</a:t>
            </a:r>
            <a:r>
              <a:rPr lang="en-US" sz="2000" dirty="0"/>
              <a:t>. The different networks will overfit in different ways, and so, hopefully, the net effect of dropout will be to reduce overfitting.”</a:t>
            </a:r>
          </a:p>
          <a:p>
            <a:pPr lvl="1"/>
            <a:r>
              <a:rPr lang="en-US" sz="2000" dirty="0"/>
              <a:t>“we can think of dropout as a way of making sure that the model is robust to the </a:t>
            </a:r>
            <a:r>
              <a:rPr lang="en-US" sz="2000" b="1" dirty="0"/>
              <a:t>loss of any individual piece of evidence</a:t>
            </a:r>
            <a:r>
              <a:rPr lang="en-US" sz="2000" dirty="0"/>
              <a:t>.”</a:t>
            </a:r>
          </a:p>
          <a:p>
            <a:r>
              <a:rPr lang="en-US" sz="2400" dirty="0"/>
              <a:t>Dropout has been shown to be effective especially “in </a:t>
            </a:r>
            <a:r>
              <a:rPr lang="en-US" sz="2400" b="1" dirty="0"/>
              <a:t>training large, deep networks</a:t>
            </a:r>
            <a:r>
              <a:rPr lang="en-US" sz="2400" dirty="0"/>
              <a:t>, where the problem of overfitting is often acute.”</a:t>
            </a:r>
          </a:p>
          <a:p>
            <a:pPr lvl="1"/>
            <a:endParaRPr lang="en-US" sz="2000" dirty="0"/>
          </a:p>
        </p:txBody>
      </p:sp>
    </p:spTree>
    <p:extLst>
      <p:ext uri="{BB962C8B-B14F-4D97-AF65-F5344CB8AC3E}">
        <p14:creationId xmlns:p14="http://schemas.microsoft.com/office/powerpoint/2010/main" val="353484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2.4 Artificial Expansion of Data</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22</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In general, neural networks learn better with </a:t>
            </a:r>
            <a:r>
              <a:rPr lang="en-US" sz="2400" b="1" dirty="0"/>
              <a:t>larger</a:t>
            </a:r>
            <a:r>
              <a:rPr lang="en-US" sz="2400" dirty="0"/>
              <a:t> training data.</a:t>
            </a:r>
          </a:p>
          <a:p>
            <a:r>
              <a:rPr lang="en-US" sz="2400" dirty="0"/>
              <a:t>We can expand the data by inserting artificially generated data instances obtained by </a:t>
            </a:r>
            <a:r>
              <a:rPr lang="en-US" sz="2400" b="1" dirty="0"/>
              <a:t>distorting</a:t>
            </a:r>
            <a:r>
              <a:rPr lang="en-US" sz="2400" dirty="0"/>
              <a:t> the original data.</a:t>
            </a:r>
          </a:p>
          <a:p>
            <a:r>
              <a:rPr lang="en-US" sz="2400" dirty="0"/>
              <a:t>“The general principle is to expand the training data by applying operations that reflect </a:t>
            </a:r>
            <a:r>
              <a:rPr lang="en-US" sz="2400" b="1" dirty="0"/>
              <a:t>real-world variation</a:t>
            </a:r>
            <a:r>
              <a:rPr lang="en-US" sz="2400" dirty="0"/>
              <a:t>.”</a:t>
            </a:r>
          </a:p>
        </p:txBody>
      </p:sp>
    </p:spTree>
    <p:extLst>
      <p:ext uri="{BB962C8B-B14F-4D97-AF65-F5344CB8AC3E}">
        <p14:creationId xmlns:p14="http://schemas.microsoft.com/office/powerpoint/2010/main" val="3065797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3 Initial Weights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23</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Setting ‘good values’ for the initial weights could speed up the learning (convergence).</a:t>
                </a:r>
              </a:p>
              <a:p>
                <a:r>
                  <a:rPr lang="en-US" sz="2400" dirty="0"/>
                  <a:t>Common values: </a:t>
                </a:r>
              </a:p>
              <a:p>
                <a:pPr lvl="1"/>
                <a:r>
                  <a:rPr lang="en-US" sz="2000" dirty="0"/>
                  <a:t>Uniform random (in a fixed range)</a:t>
                </a:r>
              </a:p>
              <a:p>
                <a:pPr lvl="1"/>
                <a:r>
                  <a:rPr lang="en-US" sz="2000" dirty="0"/>
                  <a:t>Gaussian (µ = 0, </a:t>
                </a:r>
                <a:r>
                  <a:rPr lang="el-GR" sz="2000" dirty="0"/>
                  <a:t>σ</a:t>
                </a:r>
                <a:r>
                  <a:rPr lang="en-US" sz="2000" dirty="0"/>
                  <a:t> = 1)</a:t>
                </a:r>
              </a:p>
              <a:p>
                <a:pPr lvl="1"/>
                <a:r>
                  <a:rPr lang="en-US" sz="2000" dirty="0"/>
                  <a:t>Gaussian (µ = 0, </a:t>
                </a:r>
                <a:r>
                  <a:rPr lang="el-GR" sz="2000" dirty="0"/>
                  <a:t>σ</a:t>
                </a:r>
                <a:r>
                  <a:rPr lang="en-US" sz="2000" dirty="0"/>
                  <a:t> = 1 for bias, </a:t>
                </a:r>
                <a14:m>
                  <m:oMath xmlns:m="http://schemas.openxmlformats.org/officeDocument/2006/math">
                    <m:f>
                      <m:fPr>
                        <m:ctrlPr>
                          <a:rPr lang="en-US" sz="2000" i="1" smtClean="0">
                            <a:latin typeface="Cambria Math" panose="02040503050406030204" pitchFamily="18" charset="0"/>
                          </a:rPr>
                        </m:ctrlPr>
                      </m:fPr>
                      <m:num>
                        <m:r>
                          <a:rPr lang="en-US" sz="2000" b="0" i="1" smtClean="0">
                            <a:latin typeface="Cambria Math" panose="02040503050406030204" pitchFamily="18" charset="0"/>
                          </a:rPr>
                          <m:t>1</m:t>
                        </m:r>
                      </m:num>
                      <m:den>
                        <m:rad>
                          <m:radPr>
                            <m:degHide m:val="on"/>
                            <m:ctrlPr>
                              <a:rPr lang="en-US" sz="2000" i="1" smtClean="0">
                                <a:latin typeface="Cambria Math" panose="02040503050406030204" pitchFamily="18" charset="0"/>
                              </a:rPr>
                            </m:ctrlPr>
                          </m:radPr>
                          <m:deg/>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𝑖𝑛</m:t>
                                </m:r>
                              </m:sub>
                            </m:sSub>
                          </m:e>
                        </m:rad>
                      </m:den>
                    </m:f>
                  </m:oMath>
                </a14:m>
                <a:r>
                  <a:rPr lang="en-US" sz="2000" dirty="0"/>
                  <a:t> for weights on the input layer, where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𝑖𝑛</m:t>
                        </m:r>
                      </m:sub>
                    </m:sSub>
                  </m:oMath>
                </a14:m>
                <a:r>
                  <a:rPr lang="en-US" sz="2000" dirty="0"/>
                  <a:t> is the number of nodes)</a:t>
                </a:r>
              </a:p>
              <a:p>
                <a:pPr marL="457200" lvl="1" indent="0">
                  <a:buNone/>
                </a:pPr>
                <a:endParaRPr lang="en-US" sz="2000" dirty="0"/>
              </a:p>
              <a:p>
                <a:pPr lvl="1"/>
                <a:endParaRPr lang="en-US" sz="1600" dirty="0"/>
              </a:p>
              <a:p>
                <a:pPr lvl="1"/>
                <a:endParaRPr lang="en-US" sz="1600" dirty="0"/>
              </a:p>
              <a:p>
                <a:pPr lvl="1"/>
                <a:endParaRPr lang="en-US" sz="2000" dirty="0"/>
              </a:p>
              <a:p>
                <a:pPr lvl="1"/>
                <a:endParaRPr lang="en-US" sz="2000" dirty="0"/>
              </a:p>
              <a:p>
                <a:pPr marL="457200" lvl="1" indent="0">
                  <a:buNone/>
                </a:pPr>
                <a:endParaRPr lang="en-US" sz="2000" dirty="0"/>
              </a:p>
              <a:p>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t="-876" r="-519"/>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123CA373-E6B6-4D09-95E2-3D604A18A814}"/>
              </a:ext>
            </a:extLst>
          </p:cNvPr>
          <p:cNvPicPr>
            <a:picLocks noChangeAspect="1"/>
          </p:cNvPicPr>
          <p:nvPr/>
        </p:nvPicPr>
        <p:blipFill rotWithShape="1">
          <a:blip r:embed="rId3"/>
          <a:srcRect l="4870" t="35439" r="57449" b="51385"/>
          <a:stretch/>
        </p:blipFill>
        <p:spPr bwMode="auto">
          <a:xfrm>
            <a:off x="1143000" y="4114800"/>
            <a:ext cx="7291705" cy="1337984"/>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557930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4 Hyper-parameters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24</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How do we set ‘good values’ for hyper parameters such as </a:t>
            </a:r>
            <a:r>
              <a:rPr lang="el-GR" sz="2400" dirty="0"/>
              <a:t>η</a:t>
            </a:r>
            <a:r>
              <a:rPr lang="en-US" sz="2400" dirty="0"/>
              <a:t> (learning rate), </a:t>
            </a:r>
            <a:r>
              <a:rPr lang="el-GR" sz="2400" dirty="0"/>
              <a:t>λ</a:t>
            </a:r>
            <a:r>
              <a:rPr lang="en-US" sz="2400" dirty="0"/>
              <a:t> (regularization parameter) to speed up the experimentation?</a:t>
            </a:r>
          </a:p>
          <a:p>
            <a:r>
              <a:rPr lang="en-US" sz="2400" dirty="0"/>
              <a:t>A broad strategy is to try to obtain a signal during the early stages of experiment that gives a promising result.  From there, you tweak hyper-parameters.</a:t>
            </a:r>
          </a:p>
          <a:p>
            <a:r>
              <a:rPr lang="en-US" sz="2400" dirty="0"/>
              <a:t>Heuristics for specific hyper-parameters.</a:t>
            </a:r>
          </a:p>
          <a:p>
            <a:pPr marL="914400" lvl="1" indent="-457200">
              <a:buFont typeface="+mj-lt"/>
              <a:buAutoNum type="arabicPeriod"/>
            </a:pPr>
            <a:r>
              <a:rPr lang="en-US" sz="2400" u="sng" dirty="0"/>
              <a:t>Learning rate</a:t>
            </a:r>
            <a:r>
              <a:rPr lang="en-US" sz="2400" dirty="0"/>
              <a:t>: Try values of different </a:t>
            </a:r>
            <a:br>
              <a:rPr lang="en-US" sz="2400" dirty="0"/>
            </a:br>
            <a:r>
              <a:rPr lang="en-US" sz="2400" dirty="0"/>
              <a:t>magnitude, e.g. 0.025, 0.25, 2.5</a:t>
            </a:r>
          </a:p>
          <a:p>
            <a:pPr marL="914400" lvl="1" indent="-457200">
              <a:buFont typeface="+mj-lt"/>
              <a:buAutoNum type="arabicPeriod"/>
            </a:pPr>
            <a:r>
              <a:rPr lang="en-US" sz="2400" u="sng" dirty="0"/>
              <a:t>Number of epochs</a:t>
            </a:r>
            <a:r>
              <a:rPr lang="en-US" sz="2400" dirty="0"/>
              <a:t>: Try early stopping</a:t>
            </a:r>
            <a:br>
              <a:rPr lang="en-US" sz="2400" dirty="0"/>
            </a:br>
            <a:r>
              <a:rPr lang="en-US" sz="2400" dirty="0"/>
              <a:t>and monitor overfitting.</a:t>
            </a:r>
          </a:p>
          <a:p>
            <a:pPr marL="914400" lvl="1" indent="-457200">
              <a:buFont typeface="+mj-lt"/>
              <a:buAutoNum type="arabicPeriod"/>
            </a:pPr>
            <a:r>
              <a:rPr lang="en-US" sz="2400" u="sng" dirty="0"/>
              <a:t>Regularization parameter</a:t>
            </a:r>
            <a:r>
              <a:rPr lang="en-US" sz="2400" dirty="0"/>
              <a:t>: </a:t>
            </a:r>
            <a:br>
              <a:rPr lang="en-US" sz="2400" dirty="0"/>
            </a:br>
            <a:r>
              <a:rPr lang="en-US" sz="2400" dirty="0"/>
              <a:t>Start with 0 and fix </a:t>
            </a:r>
            <a:r>
              <a:rPr lang="el-GR" sz="2400" dirty="0"/>
              <a:t>η </a:t>
            </a:r>
            <a:r>
              <a:rPr lang="en-US" sz="2400" dirty="0"/>
              <a:t>.  Then try 1.0, then * or / by 10.</a:t>
            </a:r>
          </a:p>
          <a:p>
            <a:pPr marL="914400" lvl="1" indent="-457200">
              <a:buFont typeface="+mj-lt"/>
              <a:buAutoNum type="arabicPeriod"/>
            </a:pPr>
            <a:endParaRPr lang="en-US" sz="2400" dirty="0"/>
          </a:p>
          <a:p>
            <a:pPr lvl="1"/>
            <a:endParaRPr lang="en-US" sz="2400" dirty="0"/>
          </a:p>
        </p:txBody>
      </p:sp>
      <p:pic>
        <p:nvPicPr>
          <p:cNvPr id="1026" name="Picture 2" descr="http://neuralnetworksanddeeplearning.com/images/multiple_eta.png">
            <a:extLst>
              <a:ext uri="{FF2B5EF4-FFF2-40B4-BE49-F238E27FC236}">
                <a16:creationId xmlns:a16="http://schemas.microsoft.com/office/drawing/2014/main" id="{98DE9C53-6B57-4D4A-9904-1E12D4E551D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1" y="3429000"/>
            <a:ext cx="2908239"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326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5 Other Cost-minimization Techniques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25</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In addition to </a:t>
            </a:r>
            <a:r>
              <a:rPr lang="en-US" sz="2400" i="1" dirty="0"/>
              <a:t>Stochastic</a:t>
            </a:r>
            <a:r>
              <a:rPr lang="en-US" sz="2400" dirty="0"/>
              <a:t> Gradient Descent, there are other techniques to minimize cost function:</a:t>
            </a:r>
          </a:p>
          <a:p>
            <a:pPr marL="914400" lvl="1" indent="-457200">
              <a:buFont typeface="+mj-lt"/>
              <a:buAutoNum type="arabicPeriod"/>
            </a:pPr>
            <a:r>
              <a:rPr lang="en-US" sz="2000" dirty="0"/>
              <a:t>Hessian technique</a:t>
            </a:r>
          </a:p>
          <a:p>
            <a:pPr marL="914400" lvl="1" indent="-457200">
              <a:buFont typeface="+mj-lt"/>
              <a:buAutoNum type="arabicPeriod"/>
            </a:pPr>
            <a:r>
              <a:rPr lang="en-US" sz="2000" dirty="0"/>
              <a:t>Momentum</a:t>
            </a:r>
          </a:p>
          <a:p>
            <a:pPr marL="914400" lvl="1" indent="-457200">
              <a:buFont typeface="+mj-lt"/>
              <a:buAutoNum type="arabicPeriod"/>
            </a:pPr>
            <a:r>
              <a:rPr lang="en-US" sz="2000" dirty="0"/>
              <a:t>Other </a:t>
            </a:r>
            <a:r>
              <a:rPr lang="en-US" sz="2000"/>
              <a:t>learning techniques</a:t>
            </a:r>
            <a:endParaRPr lang="en-US" sz="2000" dirty="0"/>
          </a:p>
        </p:txBody>
      </p:sp>
    </p:spTree>
    <p:extLst>
      <p:ext uri="{BB962C8B-B14F-4D97-AF65-F5344CB8AC3E}">
        <p14:creationId xmlns:p14="http://schemas.microsoft.com/office/powerpoint/2010/main" val="940270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5.1 Hessian Technique</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26</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The Hessian matrix or Hessian is a </a:t>
                </a:r>
                <a:br>
                  <a:rPr lang="en-US" sz="2400" dirty="0"/>
                </a:br>
                <a:r>
                  <a:rPr lang="en-US" sz="2400" dirty="0"/>
                  <a:t>square matrix of </a:t>
                </a:r>
                <a:r>
                  <a:rPr lang="en-US" sz="2400" b="1" dirty="0"/>
                  <a:t>second-order</a:t>
                </a:r>
                <a:r>
                  <a:rPr lang="en-US" sz="2400" dirty="0"/>
                  <a:t> partial </a:t>
                </a:r>
                <a:br>
                  <a:rPr lang="en-US" sz="2400" dirty="0"/>
                </a:br>
                <a:r>
                  <a:rPr lang="en-US" sz="2400" dirty="0"/>
                  <a:t>derivatives of a scalar-valued function </a:t>
                </a:r>
                <a:br>
                  <a:rPr lang="en-US" sz="2400" dirty="0"/>
                </a:br>
                <a:r>
                  <a:rPr lang="en-US" sz="2400" dirty="0"/>
                  <a:t>(of many variables), </a:t>
                </a:r>
                <a14:m>
                  <m:oMath xmlns:m="http://schemas.openxmlformats.org/officeDocument/2006/math">
                    <m:r>
                      <a:rPr lang="en-US" sz="2400" b="0" i="1" smtClean="0">
                        <a:latin typeface="Cambria Math" panose="02040503050406030204" pitchFamily="18" charset="0"/>
                      </a:rPr>
                      <m:t>𝑓</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ℝ</m:t>
                        </m:r>
                      </m:e>
                      <m:sup>
                        <m:r>
                          <a:rPr lang="en-US" sz="2400" b="0" i="1" smtClean="0">
                            <a:latin typeface="Cambria Math" panose="02040503050406030204" pitchFamily="18" charset="0"/>
                          </a:rPr>
                          <m:t>𝑛</m:t>
                        </m:r>
                      </m:sup>
                    </m:sSup>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r>
                      <a:rPr lang="en-US" sz="2400" i="1">
                        <a:latin typeface="Cambria Math" panose="02040503050406030204" pitchFamily="18" charset="0"/>
                        <a:ea typeface="Cambria Math" panose="02040503050406030204" pitchFamily="18" charset="0"/>
                      </a:rPr>
                      <m:t>ℝ</m:t>
                    </m:r>
                  </m:oMath>
                </a14:m>
                <a:r>
                  <a:rPr lang="en-US" sz="2400" dirty="0"/>
                  <a:t>. </a:t>
                </a:r>
              </a:p>
              <a:p>
                <a:r>
                  <a:rPr lang="en-US" sz="2400" dirty="0"/>
                  <a:t>Hessian is used to approximate the</a:t>
                </a:r>
                <a:br>
                  <a:rPr lang="en-US" sz="2400" dirty="0"/>
                </a:br>
                <a:r>
                  <a:rPr lang="en-US" sz="2400" dirty="0"/>
                  <a:t>minimization of cost function.</a:t>
                </a:r>
              </a:p>
              <a:p>
                <a:r>
                  <a:rPr lang="en-US" sz="2400" dirty="0"/>
                  <a:t>First approximate C(w) by</a:t>
                </a:r>
                <a:br>
                  <a:rPr lang="en-US" sz="2400" dirty="0"/>
                </a:br>
                <a:r>
                  <a:rPr lang="en-US" sz="2400" dirty="0"/>
                  <a:t>  </a:t>
                </a:r>
                <a14:m>
                  <m:oMath xmlns:m="http://schemas.openxmlformats.org/officeDocument/2006/math">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e>
                    </m:d>
                    <m:r>
                      <a:rPr lang="en-US" sz="2400" b="0" i="1" smtClean="0">
                        <a:latin typeface="Cambria Math" panose="02040503050406030204" pitchFamily="18" charset="0"/>
                      </a:rPr>
                      <m:t>=</m:t>
                    </m:r>
                    <m:r>
                      <a:rPr lang="en-US" sz="2400" b="0" i="1" smtClean="0">
                        <a:latin typeface="Cambria Math" panose="02040503050406030204" pitchFamily="18" charset="0"/>
                      </a:rPr>
                      <m:t>𝐶</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𝑤</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e>
                    </m:d>
                    <m:r>
                      <a:rPr lang="en-US" sz="2400" b="0" i="1" smtClean="0">
                        <a:latin typeface="Cambria Math" panose="02040503050406030204" pitchFamily="18" charset="0"/>
                        <a:ea typeface="Cambria Math" panose="02040503050406030204" pitchFamily="18" charset="0"/>
                      </a:rPr>
                      <m:t> </m:t>
                    </m:r>
                  </m:oMath>
                </a14:m>
                <a:r>
                  <a:rPr lang="en-US" sz="2400" dirty="0"/>
                  <a:t>at a point w (based on Taylor Series).</a:t>
                </a:r>
                <a:br>
                  <a:rPr lang="en-US" sz="2400" dirty="0"/>
                </a:br>
                <a:r>
                  <a:rPr lang="en-US" sz="2400" dirty="0"/>
                  <a:t>That gives</a:t>
                </a:r>
                <a:br>
                  <a:rPr lang="en-US" sz="2400" dirty="0"/>
                </a:br>
                <a:br>
                  <a:rPr lang="en-US" sz="2400" dirty="0"/>
                </a:br>
                <a:r>
                  <a:rPr lang="en-US" sz="2400" dirty="0"/>
                  <a:t>By dropping higher order terms above quadratic, we have</a:t>
                </a:r>
                <a:br>
                  <a:rPr lang="en-US" sz="2400" dirty="0"/>
                </a:br>
                <a:br>
                  <a:rPr lang="en-US" sz="2400" dirty="0"/>
                </a:br>
                <a:br>
                  <a:rPr lang="en-US" sz="2400" dirty="0"/>
                </a:br>
                <a:r>
                  <a:rPr lang="en-US" sz="2400" dirty="0"/>
                  <a:t>Finally we set  </a:t>
                </a:r>
                <a14:m>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𝐻</m:t>
                        </m:r>
                      </m:e>
                      <m:sup>
                        <m:r>
                          <a:rPr lang="en-US" sz="2400" b="0" i="1" smtClean="0">
                            <a:latin typeface="Cambria Math" panose="02040503050406030204" pitchFamily="18" charset="0"/>
                            <a:ea typeface="Cambria Math" panose="02040503050406030204" pitchFamily="18" charset="0"/>
                          </a:rPr>
                          <m:t>−1</m:t>
                        </m:r>
                      </m:sup>
                    </m:sSup>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oMath>
                </a14:m>
                <a:r>
                  <a:rPr lang="en-US" sz="2400" dirty="0"/>
                  <a:t> to minimize </a:t>
                </a:r>
                <a14:m>
                  <m:oMath xmlns:m="http://schemas.openxmlformats.org/officeDocument/2006/math">
                    <m:r>
                      <a:rPr lang="en-US" sz="2400" i="1">
                        <a:latin typeface="Cambria Math" panose="02040503050406030204" pitchFamily="18" charset="0"/>
                      </a:rPr>
                      <m:t>𝐶</m:t>
                    </m:r>
                    <m:d>
                      <m:dPr>
                        <m:ctrlPr>
                          <a:rPr lang="en-US" sz="2400" i="1">
                            <a:latin typeface="Cambria Math" panose="02040503050406030204" pitchFamily="18" charset="0"/>
                          </a:rPr>
                        </m:ctrlPr>
                      </m:dPr>
                      <m:e>
                        <m:r>
                          <a:rPr lang="en-US" sz="2400" i="1">
                            <a:latin typeface="Cambria Math" panose="02040503050406030204" pitchFamily="18" charset="0"/>
                          </a:rPr>
                          <m:t>𝑤</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e>
                    </m:d>
                    <m:r>
                      <a:rPr lang="en-US"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t="-876"/>
                </a:stretch>
              </a:blipFill>
            </p:spPr>
            <p:txBody>
              <a:bodyPr/>
              <a:lstStyle/>
              <a:p>
                <a:r>
                  <a:rPr lang="en-US">
                    <a:noFill/>
                  </a:rPr>
                  <a:t> </a:t>
                </a:r>
              </a:p>
            </p:txBody>
          </p:sp>
        </mc:Fallback>
      </mc:AlternateContent>
      <p:pic>
        <p:nvPicPr>
          <p:cNvPr id="15" name="Picture 14">
            <a:extLst>
              <a:ext uri="{FF2B5EF4-FFF2-40B4-BE49-F238E27FC236}">
                <a16:creationId xmlns:a16="http://schemas.microsoft.com/office/drawing/2014/main" id="{DBFAF343-BCEE-4FAB-B72F-36DE4B5777F2}"/>
              </a:ext>
            </a:extLst>
          </p:cNvPr>
          <p:cNvPicPr>
            <a:picLocks noChangeAspect="1"/>
          </p:cNvPicPr>
          <p:nvPr/>
        </p:nvPicPr>
        <p:blipFill rotWithShape="1">
          <a:blip r:embed="rId3"/>
          <a:srcRect l="10420" t="63451" r="56086" b="29477"/>
          <a:stretch/>
        </p:blipFill>
        <p:spPr bwMode="auto">
          <a:xfrm>
            <a:off x="1752600" y="5144618"/>
            <a:ext cx="5166408" cy="570382"/>
          </a:xfrm>
          <a:prstGeom prst="rect">
            <a:avLst/>
          </a:prstGeom>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F51B7F95-35E5-436B-81C1-2761C45485D4}"/>
              </a:ext>
            </a:extLst>
          </p:cNvPr>
          <p:cNvPicPr>
            <a:picLocks noChangeAspect="1"/>
          </p:cNvPicPr>
          <p:nvPr/>
        </p:nvPicPr>
        <p:blipFill rotWithShape="1">
          <a:blip r:embed="rId3"/>
          <a:srcRect l="8570" t="29958" r="52873" b="62970"/>
          <a:stretch/>
        </p:blipFill>
        <p:spPr bwMode="auto">
          <a:xfrm>
            <a:off x="2229140" y="4185505"/>
            <a:ext cx="5619460" cy="538895"/>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5A4B08A-4A79-4E26-884B-A355D710C41F}"/>
              </a:ext>
            </a:extLst>
          </p:cNvPr>
          <p:cNvPicPr>
            <a:picLocks noChangeAspect="1"/>
          </p:cNvPicPr>
          <p:nvPr/>
        </p:nvPicPr>
        <p:blipFill rotWithShape="1">
          <a:blip r:embed="rId4"/>
          <a:srcRect l="17920" t="29928" r="55696" b="34189"/>
          <a:stretch/>
        </p:blipFill>
        <p:spPr bwMode="auto">
          <a:xfrm>
            <a:off x="5715000" y="990600"/>
            <a:ext cx="3299264" cy="234917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620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27</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pPr lvl="1"/>
                <a:r>
                  <a:rPr lang="en-US" sz="2400" dirty="0"/>
                  <a:t>Then in the algorithm, the weight update becomes</a:t>
                </a:r>
              </a:p>
              <a:p>
                <a:pPr marL="457200" lvl="1"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𝐻</m:t>
                          </m:r>
                        </m:e>
                        <m:sup>
                          <m:r>
                            <a:rPr lang="en-US" sz="2400" i="1">
                              <a:latin typeface="Cambria Math" panose="02040503050406030204" pitchFamily="18" charset="0"/>
                              <a:ea typeface="Cambria Math" panose="02040503050406030204" pitchFamily="18" charset="0"/>
                            </a:rPr>
                            <m:t>−1</m:t>
                          </m:r>
                        </m:sup>
                      </m:sSup>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oMath>
                  </m:oMathPara>
                </a14:m>
                <a:endParaRPr lang="en-US" sz="2400" dirty="0"/>
              </a:p>
              <a:p>
                <a:pPr lvl="1"/>
                <a:r>
                  <a:rPr lang="en-US" sz="2400" dirty="0"/>
                  <a:t>The Hessian technique incorporates information about </a:t>
                </a:r>
                <a:r>
                  <a:rPr lang="en-US" sz="2400" b="1" dirty="0"/>
                  <a:t>second-order changes in the cost function</a:t>
                </a:r>
                <a:r>
                  <a:rPr lang="en-US" sz="2400" dirty="0"/>
                  <a:t>, and has been shown to converge to a minimum faster.</a:t>
                </a:r>
              </a:p>
              <a:p>
                <a:pPr lvl="1"/>
                <a:r>
                  <a:rPr lang="en-US" sz="2400" dirty="0"/>
                  <a:t>However, computing H at every step, for every weight, is computationally costly (with regard to memory as well computation time).</a:t>
                </a:r>
                <a:endParaRPr lang="en-US" sz="16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t="-876"/>
                </a:stretch>
              </a:blipFill>
            </p:spPr>
            <p:txBody>
              <a:bodyPr/>
              <a:lstStyle/>
              <a:p>
                <a:r>
                  <a:rPr lang="en-US">
                    <a:noFill/>
                  </a:rPr>
                  <a:t> </a:t>
                </a:r>
              </a:p>
            </p:txBody>
          </p:sp>
        </mc:Fallback>
      </mc:AlternateContent>
    </p:spTree>
    <p:extLst>
      <p:ext uri="{BB962C8B-B14F-4D97-AF65-F5344CB8AC3E}">
        <p14:creationId xmlns:p14="http://schemas.microsoft.com/office/powerpoint/2010/main" val="14191534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5.2 Momentum</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28</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lnSpcReduction="10000"/>
              </a:bodyPr>
              <a:lstStyle/>
              <a:p>
                <a:r>
                  <a:rPr lang="en-US" sz="2400" dirty="0"/>
                  <a:t>The </a:t>
                </a:r>
                <a:r>
                  <a:rPr lang="en-US" sz="2400" b="1" dirty="0"/>
                  <a:t>momentum</a:t>
                </a:r>
                <a:r>
                  <a:rPr lang="en-US" sz="2400" dirty="0"/>
                  <a:t> method is similar to Hessian in that it incorporates the second-order changes in the cost function as an analogical notion of </a:t>
                </a:r>
                <a:r>
                  <a:rPr lang="en-US" sz="2400" i="1" dirty="0"/>
                  <a:t>velocity</a:t>
                </a:r>
                <a:r>
                  <a:rPr lang="en-US" sz="2400" dirty="0"/>
                  <a:t>.</a:t>
                </a:r>
              </a:p>
              <a:p>
                <a:r>
                  <a:rPr lang="en-US" sz="2400" dirty="0"/>
                  <a:t>“</a:t>
                </a:r>
                <a:r>
                  <a:rPr lang="en-US" sz="2400" b="1" dirty="0"/>
                  <a:t>Stochastic gradient descent with momentum </a:t>
                </a:r>
                <a:r>
                  <a:rPr lang="en-US" sz="2400" dirty="0"/>
                  <a:t>remembers the update </a:t>
                </a:r>
                <a:r>
                  <a:rPr lang="en-US" sz="2400" dirty="0" err="1"/>
                  <a:t>Δw</a:t>
                </a:r>
                <a:r>
                  <a:rPr lang="en-US" sz="2400" dirty="0"/>
                  <a:t> at each iteration, and determines the next update as a linear combination of the gradient (</a:t>
                </a:r>
                <a14:m>
                  <m:oMath xmlns:m="http://schemas.openxmlformats.org/officeDocument/2006/math">
                    <m:r>
                      <a:rPr lang="en-US" sz="2400" i="1">
                        <a:latin typeface="Cambria Math" panose="02040503050406030204" pitchFamily="18" charset="0"/>
                        <a:ea typeface="Cambria Math" panose="02040503050406030204" pitchFamily="18" charset="0"/>
                      </a:rPr>
                      <m:t>𝜂</m:t>
                    </m:r>
                    <m:r>
                      <a:rPr lang="en-US" sz="2400" i="1">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oMath>
                </a14:m>
                <a:r>
                  <a:rPr lang="en-US" sz="2400" dirty="0"/>
                  <a:t>) and the previous update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α</m:t>
                    </m:r>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oMath>
                </a14:m>
                <a:r>
                  <a:rPr lang="en-US" sz="2400" dirty="0"/>
                  <a:t>), that is, </a:t>
                </a:r>
                <a:endParaRPr lang="en-US" sz="240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α</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𝜂</m:t>
                      </m:r>
                      <m:r>
                        <a:rPr lang="en-US" sz="2400" i="1" smtClean="0">
                          <a:latin typeface="Cambria Math" panose="02040503050406030204" pitchFamily="18" charset="0"/>
                          <a:ea typeface="Cambria Math" panose="02040503050406030204" pitchFamily="18" charset="0"/>
                        </a:rPr>
                        <m:t>∙</m:t>
                      </m:r>
                      <m:r>
                        <m:rPr>
                          <m:sty m:val="p"/>
                        </m:rP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𝐶</m:t>
                      </m:r>
                    </m:oMath>
                  </m:oMathPara>
                </a14:m>
                <a:endParaRPr lang="en-US" sz="2400" b="0" dirty="0">
                  <a:ea typeface="Cambria Math" panose="02040503050406030204" pitchFamily="18" charset="0"/>
                </a:endParaRPr>
              </a:p>
              <a:p>
                <a:pPr marL="0" indent="0">
                  <a:buNone/>
                </a:pPr>
                <a:r>
                  <a:rPr lang="en-US" sz="2400" dirty="0"/>
                  <a:t>     and the base weight update rule:</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oMath>
                  </m:oMathPara>
                </a14:m>
                <a:endParaRPr lang="en-US" sz="2400" dirty="0">
                  <a:ea typeface="Cambria Math" panose="02040503050406030204" pitchFamily="18" charset="0"/>
                </a:endParaRPr>
              </a:p>
              <a:p>
                <a:pPr marL="0" indent="0">
                  <a:buNone/>
                </a:pPr>
                <a:r>
                  <a:rPr lang="en-US" sz="2400" dirty="0">
                    <a:ea typeface="Cambria Math" panose="02040503050406030204" pitchFamily="18" charset="0"/>
                  </a:rPr>
                  <a:t>     gives the final weight update formula</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𝑤</m:t>
                      </m:r>
                      <m:r>
                        <a:rPr lang="en-US" sz="2400" b="0" i="1" smtClean="0">
                          <a:latin typeface="Cambria Math" panose="02040503050406030204" pitchFamily="18" charset="0"/>
                          <a:ea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α</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𝑤</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𝜂</m:t>
                      </m:r>
                      <m:r>
                        <a:rPr lang="en-US" sz="2400" i="1">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m:t>
                      </m:r>
                    </m:oMath>
                  </m:oMathPara>
                </a14:m>
                <a:endParaRPr lang="en-US" sz="2400" dirty="0">
                  <a:ea typeface="Cambria Math" panose="02040503050406030204" pitchFamily="18" charset="0"/>
                </a:endParaRPr>
              </a:p>
              <a:p>
                <a:pPr marL="0" indent="0">
                  <a:spcBef>
                    <a:spcPts val="0"/>
                  </a:spcBef>
                  <a:buNone/>
                </a:pPr>
                <a:r>
                  <a:rPr lang="en-US" sz="1800" dirty="0">
                    <a:ea typeface="Cambria Math" panose="02040503050406030204" pitchFamily="18" charset="0"/>
                  </a:rPr>
                  <a:t>							[Wikipedia]</a:t>
                </a:r>
                <a:endParaRPr lang="en-US" sz="1800" dirty="0"/>
              </a:p>
              <a:p>
                <a:r>
                  <a:rPr lang="en-US" sz="2400" dirty="0"/>
                  <a:t>Momentum adds extra term for the same direction, thereby preventing oscillation.</a:t>
                </a:r>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t="-1533" r="-963"/>
                </a:stretch>
              </a:blipFill>
            </p:spPr>
            <p:txBody>
              <a:bodyPr/>
              <a:lstStyle/>
              <a:p>
                <a:r>
                  <a:rPr lang="en-US">
                    <a:noFill/>
                  </a:rPr>
                  <a:t> </a:t>
                </a:r>
              </a:p>
            </p:txBody>
          </p:sp>
        </mc:Fallback>
      </mc:AlternateContent>
    </p:spTree>
    <p:extLst>
      <p:ext uri="{BB962C8B-B14F-4D97-AF65-F5344CB8AC3E}">
        <p14:creationId xmlns:p14="http://schemas.microsoft.com/office/powerpoint/2010/main" val="29211778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5.3 Other Learning Techniques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hlinkClick r:id="rId2"/>
              </a:rPr>
              <a:t>https://github.com/jeffheaton/t81_558_deep_learning/blob/master/t81_558_class06_backpropagation.ipynb</a:t>
            </a:r>
            <a:r>
              <a:rPr lang="en-US" dirty="0">
                <a:solidFill>
                  <a:schemeClr val="tx1"/>
                </a:solidFill>
              </a:rPr>
              <a:t> </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29</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fontScale="92500" lnSpcReduction="10000"/>
          </a:bodyPr>
          <a:lstStyle/>
          <a:p>
            <a:r>
              <a:rPr lang="en-US" sz="2400" b="1" dirty="0"/>
              <a:t>Resilient Propagation</a:t>
            </a:r>
            <a:r>
              <a:rPr lang="en-US" sz="2400" dirty="0"/>
              <a:t>:</a:t>
            </a:r>
          </a:p>
          <a:p>
            <a:pPr lvl="1"/>
            <a:r>
              <a:rPr lang="en-US" sz="2000" dirty="0"/>
              <a:t> Use only the magnitude of the gradient and allow each neuron to learn at its own rate. No need for learning rate/momentum; however, only works in full batch mode.</a:t>
            </a:r>
          </a:p>
          <a:p>
            <a:r>
              <a:rPr lang="en-US" sz="2400" b="1" dirty="0" err="1"/>
              <a:t>Nesterov</a:t>
            </a:r>
            <a:r>
              <a:rPr lang="en-US" sz="2400" b="1" dirty="0"/>
              <a:t> accelerated gradient</a:t>
            </a:r>
            <a:r>
              <a:rPr lang="en-US" sz="2400" dirty="0"/>
              <a:t>:</a:t>
            </a:r>
          </a:p>
          <a:p>
            <a:pPr lvl="1"/>
            <a:r>
              <a:rPr lang="en-US" sz="2000" dirty="0"/>
              <a:t>Helps mitigate the risk of choosing a bad mini-batch.</a:t>
            </a:r>
          </a:p>
          <a:p>
            <a:r>
              <a:rPr lang="en-US" sz="2400" b="1" dirty="0" err="1"/>
              <a:t>Adagrad</a:t>
            </a:r>
            <a:r>
              <a:rPr lang="en-US" sz="2400" dirty="0"/>
              <a:t>:</a:t>
            </a:r>
          </a:p>
          <a:p>
            <a:pPr lvl="1"/>
            <a:r>
              <a:rPr lang="en-US" sz="2000" dirty="0"/>
              <a:t>Allows an automatically decaying per-weight learning rate and momentum concept.</a:t>
            </a:r>
          </a:p>
          <a:p>
            <a:r>
              <a:rPr lang="en-US" sz="2400" b="1" dirty="0" err="1"/>
              <a:t>Adadelta</a:t>
            </a:r>
            <a:r>
              <a:rPr lang="en-US" sz="2400" dirty="0"/>
              <a:t>:</a:t>
            </a:r>
          </a:p>
          <a:p>
            <a:pPr lvl="1"/>
            <a:r>
              <a:rPr lang="en-US" sz="2000" dirty="0"/>
              <a:t>Extension of </a:t>
            </a:r>
            <a:r>
              <a:rPr lang="en-US" sz="2000" dirty="0" err="1"/>
              <a:t>Adagrad</a:t>
            </a:r>
            <a:r>
              <a:rPr lang="en-US" sz="2000" dirty="0"/>
              <a:t> that seeks to reduce its aggressive, monotonically decreasing learning rate.</a:t>
            </a:r>
          </a:p>
          <a:p>
            <a:r>
              <a:rPr lang="en-US" sz="2400" b="1" dirty="0"/>
              <a:t>Non-Gradient Methods</a:t>
            </a:r>
            <a:r>
              <a:rPr lang="en-US" sz="2400" dirty="0"/>
              <a:t>:</a:t>
            </a:r>
          </a:p>
          <a:p>
            <a:pPr lvl="1"/>
            <a:r>
              <a:rPr lang="en-US" sz="2000" dirty="0"/>
              <a:t>Non-gradient methods can sometimes be useful, though rarely outperform gradient-based backpropagation methods. These include: </a:t>
            </a:r>
            <a:r>
              <a:rPr lang="en-US" sz="2000" b="1" dirty="0">
                <a:hlinkClick r:id="rId3"/>
              </a:rPr>
              <a:t>simulated annealing</a:t>
            </a:r>
            <a:r>
              <a:rPr lang="en-US" sz="2000" dirty="0"/>
              <a:t>, </a:t>
            </a:r>
            <a:r>
              <a:rPr lang="en-US" sz="2000" b="1" dirty="0">
                <a:hlinkClick r:id="rId4"/>
              </a:rPr>
              <a:t>genetic algorithms</a:t>
            </a:r>
            <a:r>
              <a:rPr lang="en-US" sz="2000" dirty="0"/>
              <a:t>, </a:t>
            </a:r>
            <a:r>
              <a:rPr lang="en-US" sz="2000" dirty="0">
                <a:hlinkClick r:id="rId5"/>
              </a:rPr>
              <a:t>particle swarm optimization</a:t>
            </a:r>
            <a:r>
              <a:rPr lang="en-US" sz="2000" dirty="0"/>
              <a:t>, </a:t>
            </a:r>
            <a:r>
              <a:rPr lang="en-US" sz="2000" dirty="0" err="1">
                <a:hlinkClick r:id="rId6"/>
              </a:rPr>
              <a:t>Nelder</a:t>
            </a:r>
            <a:r>
              <a:rPr lang="en-US" sz="2000" dirty="0">
                <a:hlinkClick r:id="rId6"/>
              </a:rPr>
              <a:t> Mead</a:t>
            </a:r>
            <a:r>
              <a:rPr lang="en-US" sz="2000" dirty="0"/>
              <a:t>, and </a:t>
            </a:r>
            <a:r>
              <a:rPr lang="en-US" sz="2000" dirty="0">
                <a:hlinkClick r:id="rId7"/>
              </a:rPr>
              <a:t>many more</a:t>
            </a:r>
            <a:r>
              <a:rPr lang="en-US" sz="2000" dirty="0"/>
              <a:t>.</a:t>
            </a:r>
          </a:p>
        </p:txBody>
      </p:sp>
    </p:spTree>
    <p:extLst>
      <p:ext uri="{BB962C8B-B14F-4D97-AF65-F5344CB8AC3E}">
        <p14:creationId xmlns:p14="http://schemas.microsoft.com/office/powerpoint/2010/main" val="330391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1 Various Cost Functions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486400"/>
          </a:xfrm>
        </p:spPr>
        <p:txBody>
          <a:bodyPr>
            <a:normAutofit/>
          </a:bodyPr>
          <a:lstStyle/>
          <a:p>
            <a:r>
              <a:rPr lang="en-US" sz="2400" dirty="0"/>
              <a:t>For classification:</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For regression:</a:t>
            </a:r>
          </a:p>
          <a:p>
            <a:endParaRPr lang="en-US" sz="2400" dirty="0"/>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2112FD16-2E8D-4B24-A282-05CA5B11E2A6}"/>
                  </a:ext>
                </a:extLst>
              </p:cNvPr>
              <p:cNvGraphicFramePr>
                <a:graphicFrameLocks noGrp="1"/>
              </p:cNvGraphicFramePr>
              <p:nvPr>
                <p:extLst>
                  <p:ext uri="{D42A27DB-BD31-4B8C-83A1-F6EECF244321}">
                    <p14:modId xmlns:p14="http://schemas.microsoft.com/office/powerpoint/2010/main" val="2669016675"/>
                  </p:ext>
                </p:extLst>
              </p:nvPr>
            </p:nvGraphicFramePr>
            <p:xfrm>
              <a:off x="1489841" y="1371600"/>
              <a:ext cx="6096000" cy="2690791"/>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221359458"/>
                        </a:ext>
                      </a:extLst>
                    </a:gridCol>
                    <a:gridCol w="4572000">
                      <a:extLst>
                        <a:ext uri="{9D8B030D-6E8A-4147-A177-3AD203B41FA5}">
                          <a16:colId xmlns:a16="http://schemas.microsoft.com/office/drawing/2014/main" val="908709915"/>
                        </a:ext>
                      </a:extLst>
                    </a:gridCol>
                  </a:tblGrid>
                  <a:tr h="634387">
                    <a:tc>
                      <a:txBody>
                        <a:bodyPr/>
                        <a:lstStyle/>
                        <a:p>
                          <a:r>
                            <a:rPr lang="en-US" sz="2000" dirty="0"/>
                            <a:t>Quadratic</a:t>
                          </a:r>
                          <a:br>
                            <a:rPr lang="en-US" sz="2000" dirty="0"/>
                          </a:br>
                          <a:endParaRPr lang="en-US" sz="2000" dirty="0"/>
                        </a:p>
                      </a:txBody>
                      <a:tcPr/>
                    </a:tc>
                    <a:tc>
                      <a:txBody>
                        <a:bodyPr/>
                        <a:lstStyle/>
                        <a:p>
                          <a:endParaRPr lang="en-US" sz="2000" dirty="0"/>
                        </a:p>
                      </a:txBody>
                      <a:tcPr/>
                    </a:tc>
                    <a:extLst>
                      <a:ext uri="{0D108BD9-81ED-4DB2-BD59-A6C34878D82A}">
                        <a16:rowId xmlns:a16="http://schemas.microsoft.com/office/drawing/2014/main" val="922025946"/>
                      </a:ext>
                    </a:extLst>
                  </a:tr>
                  <a:tr h="813413">
                    <a:tc>
                      <a:txBody>
                        <a:bodyPr/>
                        <a:lstStyle/>
                        <a:p>
                          <a:r>
                            <a:rPr lang="en-US" sz="2000" dirty="0"/>
                            <a:t>Cross Entropy</a:t>
                          </a:r>
                        </a:p>
                      </a:txBody>
                      <a:tcPr/>
                    </a:tc>
                    <a:tc>
                      <a:txBody>
                        <a:bodyPr/>
                        <a:lstStyle/>
                        <a:p>
                          <a:endParaRPr lang="en-US" sz="2000" dirty="0"/>
                        </a:p>
                      </a:txBody>
                      <a:tcPr/>
                    </a:tc>
                    <a:extLst>
                      <a:ext uri="{0D108BD9-81ED-4DB2-BD59-A6C34878D82A}">
                        <a16:rowId xmlns:a16="http://schemas.microsoft.com/office/drawing/2014/main" val="2778926614"/>
                      </a:ext>
                    </a:extLst>
                  </a:tr>
                  <a:tr h="370840">
                    <a:tc>
                      <a:txBody>
                        <a:bodyPr/>
                        <a:lstStyle/>
                        <a:p>
                          <a:r>
                            <a:rPr lang="en-US" sz="2000" dirty="0"/>
                            <a:t>Likelihood</a:t>
                          </a:r>
                        </a:p>
                      </a:txBody>
                      <a:tcPr/>
                    </a:tc>
                    <a:tc>
                      <a:txBody>
                        <a:bodyPr/>
                        <a:lstStyle/>
                        <a:p>
                          <a14:m>
                            <m:oMath xmlns:m="http://schemas.openxmlformats.org/officeDocument/2006/math">
                              <m:r>
                                <a:rPr lang="en-US" sz="2200" b="0" i="1" smtClean="0">
                                  <a:latin typeface="Cambria Math" panose="02040503050406030204" pitchFamily="18" charset="0"/>
                                </a:rPr>
                                <m:t>𝐶</m:t>
                              </m:r>
                              <m:r>
                                <a:rPr lang="en-US" sz="2200" b="0" i="1" smtClean="0">
                                  <a:latin typeface="Cambria Math" panose="02040503050406030204" pitchFamily="18" charset="0"/>
                                </a:rPr>
                                <m:t>=−</m:t>
                              </m:r>
                              <m:f>
                                <m:fPr>
                                  <m:ctrlPr>
                                    <a:rPr lang="en-US" sz="2200" b="0" i="1" smtClean="0">
                                      <a:latin typeface="Cambria Math" panose="02040503050406030204" pitchFamily="18" charset="0"/>
                                    </a:rPr>
                                  </m:ctrlPr>
                                </m:fPr>
                                <m:num>
                                  <m:r>
                                    <a:rPr lang="en-US" sz="2200" b="0" i="1" smtClean="0">
                                      <a:latin typeface="Cambria Math" panose="02040503050406030204" pitchFamily="18" charset="0"/>
                                    </a:rPr>
                                    <m:t>1</m:t>
                                  </m:r>
                                </m:num>
                                <m:den>
                                  <m:r>
                                    <a:rPr lang="en-US" sz="2200" b="0" i="1" smtClean="0">
                                      <a:latin typeface="Cambria Math" panose="02040503050406030204" pitchFamily="18" charset="0"/>
                                    </a:rPr>
                                    <m:t>𝑛</m:t>
                                  </m:r>
                                </m:den>
                              </m:f>
                              <m:nary>
                                <m:naryPr>
                                  <m:chr m:val="∑"/>
                                  <m:supHide m:val="on"/>
                                  <m:ctrlPr>
                                    <a:rPr lang="en-US" sz="2200" b="0" i="1" smtClean="0">
                                      <a:latin typeface="Cambria Math" panose="02040503050406030204" pitchFamily="18" charset="0"/>
                                    </a:rPr>
                                  </m:ctrlPr>
                                </m:naryPr>
                                <m:sub>
                                  <m:r>
                                    <m:rPr>
                                      <m:brk m:alnAt="7"/>
                                    </m:rPr>
                                    <a:rPr lang="en-US" sz="2200" b="0" i="1" smtClean="0">
                                      <a:latin typeface="Cambria Math" panose="02040503050406030204" pitchFamily="18" charset="0"/>
                                    </a:rPr>
                                    <m:t>𝑥</m:t>
                                  </m:r>
                                </m:sub>
                                <m:sup/>
                                <m:e>
                                  <m:func>
                                    <m:funcPr>
                                      <m:ctrlPr>
                                        <a:rPr lang="en-US" sz="2200" b="0" i="1" smtClean="0">
                                          <a:latin typeface="Cambria Math" panose="02040503050406030204" pitchFamily="18" charset="0"/>
                                        </a:rPr>
                                      </m:ctrlPr>
                                    </m:funcPr>
                                    <m:fName>
                                      <m:r>
                                        <m:rPr>
                                          <m:sty m:val="p"/>
                                        </m:rPr>
                                        <a:rPr lang="en-US" sz="2200" b="0" i="0" smtClean="0">
                                          <a:latin typeface="Cambria Math" panose="02040503050406030204" pitchFamily="18" charset="0"/>
                                        </a:rPr>
                                        <m:t>ln</m:t>
                                      </m:r>
                                    </m:fName>
                                    <m:e>
                                      <m:d>
                                        <m:dPr>
                                          <m:ctrlPr>
                                            <a:rPr lang="en-US" sz="2200" b="0" i="1" smtClean="0">
                                              <a:latin typeface="Cambria Math" panose="02040503050406030204" pitchFamily="18" charset="0"/>
                                            </a:rPr>
                                          </m:ctrlPr>
                                        </m:dPr>
                                        <m:e>
                                          <m:sSubSup>
                                            <m:sSubSupPr>
                                              <m:ctrlPr>
                                                <a:rPr lang="en-US" sz="2200" b="0" i="1" smtClean="0">
                                                  <a:latin typeface="Cambria Math" panose="02040503050406030204" pitchFamily="18" charset="0"/>
                                                </a:rPr>
                                              </m:ctrlPr>
                                            </m:sSubSupPr>
                                            <m:e>
                                              <m:r>
                                                <a:rPr lang="en-US" sz="2200" b="0" i="1" smtClean="0">
                                                  <a:latin typeface="Cambria Math" panose="02040503050406030204" pitchFamily="18" charset="0"/>
                                                </a:rPr>
                                                <m:t>𝑎</m:t>
                                              </m:r>
                                            </m:e>
                                            <m:sub>
                                              <m:r>
                                                <a:rPr lang="en-US" sz="2200" b="0" i="1" smtClean="0">
                                                  <a:latin typeface="Cambria Math" panose="02040503050406030204" pitchFamily="18" charset="0"/>
                                                </a:rPr>
                                                <m:t>𝑦</m:t>
                                              </m:r>
                                            </m:sub>
                                            <m:sup>
                                              <m:r>
                                                <a:rPr lang="en-US" sz="2200" b="0" i="1" smtClean="0">
                                                  <a:latin typeface="Cambria Math" panose="02040503050406030204" pitchFamily="18" charset="0"/>
                                                </a:rPr>
                                                <m:t>𝐿</m:t>
                                              </m:r>
                                            </m:sup>
                                          </m:sSubSup>
                                        </m:e>
                                      </m:d>
                                    </m:e>
                                  </m:func>
                                </m:e>
                              </m:nary>
                            </m:oMath>
                          </a14:m>
                          <a:r>
                            <a:rPr lang="en-US" sz="2000" dirty="0"/>
                            <a:t> … usually</a:t>
                          </a:r>
                          <a:r>
                            <a:rPr lang="en-US" sz="2000" baseline="0" dirty="0"/>
                            <a:t> used for </a:t>
                          </a:r>
                          <a:r>
                            <a:rPr lang="en-US" sz="2000" baseline="0" dirty="0" err="1"/>
                            <a:t>Softmax</a:t>
                          </a:r>
                          <a:r>
                            <a:rPr lang="en-US" sz="2000" baseline="0" dirty="0"/>
                            <a:t> activation function (for multiple output nodes)</a:t>
                          </a:r>
                          <a:r>
                            <a:rPr lang="en-US" sz="2000" dirty="0"/>
                            <a:t> </a:t>
                          </a:r>
                        </a:p>
                      </a:txBody>
                      <a:tcPr/>
                    </a:tc>
                    <a:extLst>
                      <a:ext uri="{0D108BD9-81ED-4DB2-BD59-A6C34878D82A}">
                        <a16:rowId xmlns:a16="http://schemas.microsoft.com/office/drawing/2014/main" val="3190204644"/>
                      </a:ext>
                    </a:extLst>
                  </a:tr>
                </a:tbl>
              </a:graphicData>
            </a:graphic>
          </p:graphicFrame>
        </mc:Choice>
        <mc:Fallback xmlns="">
          <p:graphicFrame>
            <p:nvGraphicFramePr>
              <p:cNvPr id="4" name="Table 3">
                <a:extLst>
                  <a:ext uri="{FF2B5EF4-FFF2-40B4-BE49-F238E27FC236}">
                    <a16:creationId xmlns:a16="http://schemas.microsoft.com/office/drawing/2014/main" id="{2112FD16-2E8D-4B24-A282-05CA5B11E2A6}"/>
                  </a:ext>
                </a:extLst>
              </p:cNvPr>
              <p:cNvGraphicFramePr>
                <a:graphicFrameLocks noGrp="1"/>
              </p:cNvGraphicFramePr>
              <p:nvPr>
                <p:extLst>
                  <p:ext uri="{D42A27DB-BD31-4B8C-83A1-F6EECF244321}">
                    <p14:modId xmlns:p14="http://schemas.microsoft.com/office/powerpoint/2010/main" val="2669016675"/>
                  </p:ext>
                </p:extLst>
              </p:nvPr>
            </p:nvGraphicFramePr>
            <p:xfrm>
              <a:off x="1489841" y="1371600"/>
              <a:ext cx="6096000" cy="2690791"/>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221359458"/>
                        </a:ext>
                      </a:extLst>
                    </a:gridCol>
                    <a:gridCol w="4572000">
                      <a:extLst>
                        <a:ext uri="{9D8B030D-6E8A-4147-A177-3AD203B41FA5}">
                          <a16:colId xmlns:a16="http://schemas.microsoft.com/office/drawing/2014/main" val="908709915"/>
                        </a:ext>
                      </a:extLst>
                    </a:gridCol>
                  </a:tblGrid>
                  <a:tr h="701040">
                    <a:tc>
                      <a:txBody>
                        <a:bodyPr/>
                        <a:lstStyle/>
                        <a:p>
                          <a:r>
                            <a:rPr lang="en-US" sz="2000" dirty="0"/>
                            <a:t>Quadratic</a:t>
                          </a:r>
                          <a:br>
                            <a:rPr lang="en-US" sz="2000" dirty="0"/>
                          </a:br>
                          <a:endParaRPr lang="en-US" sz="2000" dirty="0"/>
                        </a:p>
                      </a:txBody>
                      <a:tcPr/>
                    </a:tc>
                    <a:tc>
                      <a:txBody>
                        <a:bodyPr/>
                        <a:lstStyle/>
                        <a:p>
                          <a:endParaRPr lang="en-US" sz="2000" dirty="0"/>
                        </a:p>
                      </a:txBody>
                      <a:tcPr/>
                    </a:tc>
                    <a:extLst>
                      <a:ext uri="{0D108BD9-81ED-4DB2-BD59-A6C34878D82A}">
                        <a16:rowId xmlns:a16="http://schemas.microsoft.com/office/drawing/2014/main" val="922025946"/>
                      </a:ext>
                    </a:extLst>
                  </a:tr>
                  <a:tr h="813413">
                    <a:tc>
                      <a:txBody>
                        <a:bodyPr/>
                        <a:lstStyle/>
                        <a:p>
                          <a:r>
                            <a:rPr lang="en-US" sz="2000" dirty="0"/>
                            <a:t>Cross Entropy</a:t>
                          </a:r>
                        </a:p>
                      </a:txBody>
                      <a:tcPr/>
                    </a:tc>
                    <a:tc>
                      <a:txBody>
                        <a:bodyPr/>
                        <a:lstStyle/>
                        <a:p>
                          <a:endParaRPr lang="en-US" sz="2000" dirty="0"/>
                        </a:p>
                      </a:txBody>
                      <a:tcPr/>
                    </a:tc>
                    <a:extLst>
                      <a:ext uri="{0D108BD9-81ED-4DB2-BD59-A6C34878D82A}">
                        <a16:rowId xmlns:a16="http://schemas.microsoft.com/office/drawing/2014/main" val="2778926614"/>
                      </a:ext>
                    </a:extLst>
                  </a:tr>
                  <a:tr h="1176338">
                    <a:tc>
                      <a:txBody>
                        <a:bodyPr/>
                        <a:lstStyle/>
                        <a:p>
                          <a:r>
                            <a:rPr lang="en-US" sz="2000" dirty="0"/>
                            <a:t>Likelihood</a:t>
                          </a:r>
                        </a:p>
                      </a:txBody>
                      <a:tcPr/>
                    </a:tc>
                    <a:tc>
                      <a:txBody>
                        <a:bodyPr/>
                        <a:lstStyle/>
                        <a:p>
                          <a:endParaRPr lang="en-US"/>
                        </a:p>
                      </a:txBody>
                      <a:tcPr>
                        <a:blipFill>
                          <a:blip r:embed="rId2"/>
                          <a:stretch>
                            <a:fillRect l="-33422" t="-131606" r="-266" b="-8808"/>
                          </a:stretch>
                        </a:blipFill>
                      </a:tcPr>
                    </a:tc>
                    <a:extLst>
                      <a:ext uri="{0D108BD9-81ED-4DB2-BD59-A6C34878D82A}">
                        <a16:rowId xmlns:a16="http://schemas.microsoft.com/office/drawing/2014/main" val="3190204644"/>
                      </a:ext>
                    </a:extLst>
                  </a:tr>
                </a:tbl>
              </a:graphicData>
            </a:graphic>
          </p:graphicFrame>
        </mc:Fallback>
      </mc:AlternateContent>
      <p:pic>
        <p:nvPicPr>
          <p:cNvPr id="13" name="Picture 12">
            <a:extLst>
              <a:ext uri="{FF2B5EF4-FFF2-40B4-BE49-F238E27FC236}">
                <a16:creationId xmlns:a16="http://schemas.microsoft.com/office/drawing/2014/main" id="{E03B7DC5-F135-461D-9705-C55CC07C228B}"/>
              </a:ext>
            </a:extLst>
          </p:cNvPr>
          <p:cNvPicPr>
            <a:picLocks noChangeAspect="1"/>
          </p:cNvPicPr>
          <p:nvPr/>
        </p:nvPicPr>
        <p:blipFill rotWithShape="1">
          <a:blip r:embed="rId3"/>
          <a:srcRect l="13343" t="30835" r="59591" b="61038"/>
          <a:stretch/>
        </p:blipFill>
        <p:spPr bwMode="auto">
          <a:xfrm>
            <a:off x="3200399" y="2162148"/>
            <a:ext cx="3886201" cy="615468"/>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1905FD74-14BA-4C8F-BD2A-8681A9D4E6A5}"/>
              </a:ext>
            </a:extLst>
          </p:cNvPr>
          <p:cNvPicPr>
            <a:picLocks noChangeAspect="1"/>
          </p:cNvPicPr>
          <p:nvPr/>
        </p:nvPicPr>
        <p:blipFill rotWithShape="1">
          <a:blip r:embed="rId4"/>
          <a:srcRect l="16133" t="64549" r="63568" b="26603"/>
          <a:stretch/>
        </p:blipFill>
        <p:spPr bwMode="auto">
          <a:xfrm>
            <a:off x="3200400" y="1419051"/>
            <a:ext cx="2756509" cy="638349"/>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4FECA54D-8DFF-4C2F-A1A2-B9B36F2FB38E}"/>
                  </a:ext>
                </a:extLst>
              </p:cNvPr>
              <p:cNvGraphicFramePr>
                <a:graphicFrameLocks noGrp="1"/>
              </p:cNvGraphicFramePr>
              <p:nvPr>
                <p:extLst>
                  <p:ext uri="{D42A27DB-BD31-4B8C-83A1-F6EECF244321}">
                    <p14:modId xmlns:p14="http://schemas.microsoft.com/office/powerpoint/2010/main" val="1225278572"/>
                  </p:ext>
                </p:extLst>
              </p:nvPr>
            </p:nvGraphicFramePr>
            <p:xfrm>
              <a:off x="1524000" y="4475776"/>
              <a:ext cx="6096000" cy="1403119"/>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221359458"/>
                        </a:ext>
                      </a:extLst>
                    </a:gridCol>
                    <a:gridCol w="4572000">
                      <a:extLst>
                        <a:ext uri="{9D8B030D-6E8A-4147-A177-3AD203B41FA5}">
                          <a16:colId xmlns:a16="http://schemas.microsoft.com/office/drawing/2014/main" val="908709915"/>
                        </a:ext>
                      </a:extLst>
                    </a:gridCol>
                  </a:tblGrid>
                  <a:tr h="1403119">
                    <a:tc>
                      <a:txBody>
                        <a:bodyPr/>
                        <a:lstStyle/>
                        <a:p>
                          <a:r>
                            <a:rPr lang="en-US" sz="2000" dirty="0"/>
                            <a:t>Mean Squared Error (MSE)</a:t>
                          </a:r>
                          <a:br>
                            <a:rPr lang="en-US" sz="2000" dirty="0"/>
                          </a:br>
                          <a:endParaRPr lang="en-US" sz="2000" dirty="0"/>
                        </a:p>
                      </a:txBody>
                      <a:tcPr/>
                    </a:tc>
                    <a:tc>
                      <a:txBody>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𝐶</m:t>
                                </m:r>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1</m:t>
                                    </m:r>
                                  </m:num>
                                  <m:den>
                                    <m:r>
                                      <a:rPr lang="en-US" sz="1800" b="0" i="1" smtClean="0">
                                        <a:latin typeface="Cambria Math" panose="02040503050406030204" pitchFamily="18" charset="0"/>
                                      </a:rPr>
                                      <m:t>𝑛</m:t>
                                    </m:r>
                                  </m:den>
                                </m:f>
                                <m:nary>
                                  <m:naryPr>
                                    <m:chr m:val="∑"/>
                                    <m:supHide m:val="on"/>
                                    <m:ctrlPr>
                                      <a:rPr lang="en-US" sz="1800" b="0" i="1" smtClean="0">
                                        <a:latin typeface="Cambria Math" panose="02040503050406030204" pitchFamily="18" charset="0"/>
                                      </a:rPr>
                                    </m:ctrlPr>
                                  </m:naryPr>
                                  <m:sub>
                                    <m:r>
                                      <m:rPr>
                                        <m:brk m:alnAt="7"/>
                                      </m:rPr>
                                      <a:rPr lang="en-US" sz="1800" b="0" i="1" smtClean="0">
                                        <a:latin typeface="Cambria Math" panose="02040503050406030204" pitchFamily="18" charset="0"/>
                                      </a:rPr>
                                      <m:t>𝑥</m:t>
                                    </m:r>
                                  </m:sub>
                                  <m:sup/>
                                  <m:e>
                                    <m:sSup>
                                      <m:sSupPr>
                                        <m:ctrlPr>
                                          <a:rPr lang="en-US" sz="1800" b="0" i="1" smtClean="0">
                                            <a:latin typeface="Cambria Math" panose="02040503050406030204" pitchFamily="18" charset="0"/>
                                          </a:rPr>
                                        </m:ctrlPr>
                                      </m:sSupPr>
                                      <m:e>
                                        <m:r>
                                          <a:rPr lang="en-US" sz="1800" b="0" i="1" smtClean="0">
                                            <a:latin typeface="Cambria Math" panose="02040503050406030204" pitchFamily="18" charset="0"/>
                                          </a:rPr>
                                          <m:t>(</m:t>
                                        </m:r>
                                        <m:r>
                                          <a:rPr lang="en-US" sz="1800" b="0" i="1" smtClean="0">
                                            <a:latin typeface="Cambria Math" panose="02040503050406030204" pitchFamily="18" charset="0"/>
                                          </a:rPr>
                                          <m:t>𝑦</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𝑥</m:t>
                                            </m:r>
                                          </m:e>
                                        </m:d>
                                        <m:r>
                                          <a:rPr lang="en-US" sz="1800" b="0" i="1" smtClean="0">
                                            <a:latin typeface="Cambria Math" panose="02040503050406030204" pitchFamily="18" charset="0"/>
                                          </a:rPr>
                                          <m:t>−</m:t>
                                        </m:r>
                                        <m:r>
                                          <a:rPr lang="en-US" sz="1800" b="0" i="1" smtClean="0">
                                            <a:latin typeface="Cambria Math" panose="02040503050406030204" pitchFamily="18" charset="0"/>
                                          </a:rPr>
                                          <m:t>𝑎</m:t>
                                        </m:r>
                                        <m:r>
                                          <a:rPr lang="en-US" sz="1800" b="0" i="1" smtClean="0">
                                            <a:latin typeface="Cambria Math" panose="02040503050406030204" pitchFamily="18" charset="0"/>
                                          </a:rPr>
                                          <m:t>)</m:t>
                                        </m:r>
                                      </m:e>
                                      <m:sup>
                                        <m:r>
                                          <a:rPr lang="en-US" sz="1800" b="0" i="1" smtClean="0">
                                            <a:latin typeface="Cambria Math" panose="02040503050406030204" pitchFamily="18" charset="0"/>
                                          </a:rPr>
                                          <m:t>2</m:t>
                                        </m:r>
                                      </m:sup>
                                    </m:sSup>
                                  </m:e>
                                </m:nary>
                              </m:oMath>
                            </m:oMathPara>
                          </a14:m>
                          <a:endParaRPr lang="en-US" sz="1800" dirty="0"/>
                        </a:p>
                        <a:p>
                          <a:r>
                            <a:rPr lang="en-US" sz="2000" dirty="0"/>
                            <a:t>Or Root Mean Squared Error (RMSE)</a:t>
                          </a:r>
                        </a:p>
                      </a:txBody>
                      <a:tcPr/>
                    </a:tc>
                    <a:extLst>
                      <a:ext uri="{0D108BD9-81ED-4DB2-BD59-A6C34878D82A}">
                        <a16:rowId xmlns:a16="http://schemas.microsoft.com/office/drawing/2014/main" val="922025946"/>
                      </a:ext>
                    </a:extLst>
                  </a:tr>
                </a:tbl>
              </a:graphicData>
            </a:graphic>
          </p:graphicFrame>
        </mc:Choice>
        <mc:Fallback xmlns="">
          <p:graphicFrame>
            <p:nvGraphicFramePr>
              <p:cNvPr id="12" name="Table 11">
                <a:extLst>
                  <a:ext uri="{FF2B5EF4-FFF2-40B4-BE49-F238E27FC236}">
                    <a16:creationId xmlns:a16="http://schemas.microsoft.com/office/drawing/2014/main" id="{4FECA54D-8DFF-4C2F-A1A2-B9B36F2FB38E}"/>
                  </a:ext>
                </a:extLst>
              </p:cNvPr>
              <p:cNvGraphicFramePr>
                <a:graphicFrameLocks noGrp="1"/>
              </p:cNvGraphicFramePr>
              <p:nvPr>
                <p:extLst>
                  <p:ext uri="{D42A27DB-BD31-4B8C-83A1-F6EECF244321}">
                    <p14:modId xmlns:p14="http://schemas.microsoft.com/office/powerpoint/2010/main" val="1225278572"/>
                  </p:ext>
                </p:extLst>
              </p:nvPr>
            </p:nvGraphicFramePr>
            <p:xfrm>
              <a:off x="1524000" y="4475776"/>
              <a:ext cx="6096000" cy="1403119"/>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221359458"/>
                        </a:ext>
                      </a:extLst>
                    </a:gridCol>
                    <a:gridCol w="4572000">
                      <a:extLst>
                        <a:ext uri="{9D8B030D-6E8A-4147-A177-3AD203B41FA5}">
                          <a16:colId xmlns:a16="http://schemas.microsoft.com/office/drawing/2014/main" val="908709915"/>
                        </a:ext>
                      </a:extLst>
                    </a:gridCol>
                  </a:tblGrid>
                  <a:tr h="1403119">
                    <a:tc>
                      <a:txBody>
                        <a:bodyPr/>
                        <a:lstStyle/>
                        <a:p>
                          <a:r>
                            <a:rPr lang="en-US" sz="2000" dirty="0"/>
                            <a:t>Mean Squared Error (MSE)</a:t>
                          </a:r>
                          <a:br>
                            <a:rPr lang="en-US" sz="2000" dirty="0"/>
                          </a:br>
                          <a:endParaRPr lang="en-US" sz="2000" dirty="0"/>
                        </a:p>
                      </a:txBody>
                      <a:tcPr/>
                    </a:tc>
                    <a:tc>
                      <a:txBody>
                        <a:bodyPr/>
                        <a:lstStyle/>
                        <a:p>
                          <a:endParaRPr lang="en-US"/>
                        </a:p>
                      </a:txBody>
                      <a:tcPr>
                        <a:blipFill>
                          <a:blip r:embed="rId5"/>
                          <a:stretch>
                            <a:fillRect l="-33600" t="-2165" r="-400" b="-866"/>
                          </a:stretch>
                        </a:blipFill>
                      </a:tcPr>
                    </a:tc>
                    <a:extLst>
                      <a:ext uri="{0D108BD9-81ED-4DB2-BD59-A6C34878D82A}">
                        <a16:rowId xmlns:a16="http://schemas.microsoft.com/office/drawing/2014/main" val="922025946"/>
                      </a:ext>
                    </a:extLst>
                  </a:tr>
                </a:tbl>
              </a:graphicData>
            </a:graphic>
          </p:graphicFrame>
        </mc:Fallback>
      </mc:AlternateContent>
    </p:spTree>
    <p:extLst>
      <p:ext uri="{BB962C8B-B14F-4D97-AF65-F5344CB8AC3E}">
        <p14:creationId xmlns:p14="http://schemas.microsoft.com/office/powerpoint/2010/main" val="2590477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6 Other Neuron Types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30</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In addition to </a:t>
            </a:r>
            <a:r>
              <a:rPr lang="en-US" sz="2400" i="1" dirty="0"/>
              <a:t>sigmoid</a:t>
            </a:r>
            <a:r>
              <a:rPr lang="en-US" sz="2400" dirty="0"/>
              <a:t>, there are other types of neurons(with different activation functions), for example:</a:t>
            </a:r>
          </a:p>
          <a:p>
            <a:pPr marL="914400" lvl="1" indent="-457200">
              <a:buFont typeface="+mj-lt"/>
              <a:buAutoNum type="arabicPeriod"/>
            </a:pPr>
            <a:r>
              <a:rPr lang="en-US" sz="2400" dirty="0"/>
              <a:t>Tanh</a:t>
            </a:r>
          </a:p>
          <a:p>
            <a:pPr marL="914400" lvl="1" indent="-457200">
              <a:buFont typeface="+mj-lt"/>
              <a:buAutoNum type="arabicPeriod"/>
            </a:pPr>
            <a:r>
              <a:rPr lang="en-US" sz="2400" dirty="0"/>
              <a:t>Rectified Linear Unit (</a:t>
            </a:r>
            <a:r>
              <a:rPr lang="en-US" sz="2400" dirty="0" err="1"/>
              <a:t>ReLU</a:t>
            </a:r>
            <a:r>
              <a:rPr lang="en-US" sz="2400" dirty="0"/>
              <a:t>)</a:t>
            </a:r>
          </a:p>
          <a:p>
            <a:pPr marL="914400" lvl="1" indent="-457200">
              <a:buFont typeface="+mj-lt"/>
              <a:buAutoNum type="arabicPeriod"/>
            </a:pPr>
            <a:r>
              <a:rPr lang="en-US" sz="2400" dirty="0" err="1"/>
              <a:t>Softmax</a:t>
            </a:r>
            <a:endParaRPr lang="en-US" sz="2400" dirty="0"/>
          </a:p>
          <a:p>
            <a:pPr marL="914400" lvl="1" indent="-457200">
              <a:buFont typeface="+mj-lt"/>
              <a:buAutoNum type="arabicPeriod"/>
            </a:pPr>
            <a:endParaRPr lang="en-US" sz="2400" dirty="0"/>
          </a:p>
          <a:p>
            <a:pPr marL="914400" lvl="1" indent="-457200">
              <a:buFont typeface="+mj-lt"/>
              <a:buAutoNum type="arabicPeriod"/>
            </a:pPr>
            <a:endParaRPr lang="en-US" sz="2400" dirty="0"/>
          </a:p>
          <a:p>
            <a:pPr marL="457200" lvl="1" indent="0">
              <a:buNone/>
            </a:pPr>
            <a:r>
              <a:rPr lang="en-US" sz="2400" dirty="0"/>
              <a:t>A good reference on various activation functions is found at </a:t>
            </a:r>
            <a:r>
              <a:rPr lang="en-US" sz="2400" dirty="0">
                <a:hlinkClick r:id="rId2"/>
              </a:rPr>
              <a:t>https://ml-cheatsheet.readthedocs.io/en/latest/activation_functions.html?highlight=softmax</a:t>
            </a:r>
            <a:r>
              <a:rPr lang="en-US" sz="2400" dirty="0"/>
              <a:t> </a:t>
            </a:r>
          </a:p>
        </p:txBody>
      </p:sp>
    </p:spTree>
    <p:extLst>
      <p:ext uri="{BB962C8B-B14F-4D97-AF65-F5344CB8AC3E}">
        <p14:creationId xmlns:p14="http://schemas.microsoft.com/office/powerpoint/2010/main" val="2405220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6.1 Tanh (Hyperbolic Tangent)</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31</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u="sng" dirty="0"/>
                  <a:t>Definition</a:t>
                </a:r>
                <a:r>
                  <a:rPr lang="en-US" sz="2400" dirty="0"/>
                  <a:t>: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tanh</m:t>
                        </m:r>
                      </m:fName>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e>
                    </m:func>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𝑧</m:t>
                            </m:r>
                          </m:sup>
                        </m:sSup>
                        <m:r>
                          <a:rPr lang="en-US" sz="2400" b="0" i="1" smtClean="0">
                            <a:latin typeface="Cambria Math" panose="02040503050406030204" pitchFamily="18" charset="0"/>
                          </a:rPr>
                          <m:t>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b="0" i="1" smtClean="0">
                                <a:latin typeface="Cambria Math" panose="02040503050406030204" pitchFamily="18" charset="0"/>
                              </a:rPr>
                              <m:t>−</m:t>
                            </m:r>
                            <m:r>
                              <a:rPr lang="en-US" sz="2400" b="0" i="1" smtClean="0">
                                <a:latin typeface="Cambria Math" panose="02040503050406030204" pitchFamily="18" charset="0"/>
                              </a:rPr>
                              <m:t>𝑧</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sup>
                        </m:sSup>
                        <m:r>
                          <a:rPr lang="en-US" sz="2400" b="0" i="1" smtClean="0">
                            <a:latin typeface="Cambria Math" panose="02040503050406030204" pitchFamily="18" charset="0"/>
                          </a:rPr>
                          <m:t> +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den>
                    </m:f>
                  </m:oMath>
                </a14:m>
                <a:endParaRPr lang="en-US" sz="2400" dirty="0"/>
              </a:p>
              <a:p>
                <a:pPr marL="0" indent="0">
                  <a:buNone/>
                </a:pPr>
                <a:endParaRPr lang="en-US" sz="2400" dirty="0"/>
              </a:p>
              <a:p>
                <a:r>
                  <a:rPr lang="en-US" sz="2400" dirty="0"/>
                  <a:t>Tanh is also a transformation </a:t>
                </a:r>
                <a:br>
                  <a:rPr lang="en-US" sz="2400" dirty="0"/>
                </a:br>
                <a:r>
                  <a:rPr lang="en-US" sz="2400" dirty="0"/>
                  <a:t>of sigmoid: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𝑧</m:t>
                        </m:r>
                      </m:e>
                    </m:d>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r>
                          <m:rPr>
                            <m:sty m:val="p"/>
                          </m:rPr>
                          <a:rPr lang="en-US" sz="2400" b="0" i="0" smtClean="0">
                            <a:latin typeface="Cambria Math" panose="02040503050406030204" pitchFamily="18" charset="0"/>
                            <a:ea typeface="Cambria Math" panose="02040503050406030204" pitchFamily="18" charset="0"/>
                          </a:rPr>
                          <m:t>tanh</m:t>
                        </m:r>
                        <m:r>
                          <a:rPr lang="en-US" sz="2400" b="0" i="1" smtClean="0">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h</m:t>
                                </m:r>
                              </m:num>
                              <m:den>
                                <m:r>
                                  <a:rPr lang="en-US" sz="2400" b="0" i="1" smtClean="0">
                                    <a:latin typeface="Cambria Math" panose="02040503050406030204" pitchFamily="18" charset="0"/>
                                    <a:ea typeface="Cambria Math" panose="02040503050406030204" pitchFamily="18" charset="0"/>
                                  </a:rPr>
                                  <m:t>2</m:t>
                                </m:r>
                              </m:den>
                            </m:f>
                          </m:e>
                        </m:d>
                      </m:num>
                      <m:den>
                        <m:r>
                          <a:rPr lang="en-US" sz="2400" b="0" i="1" smtClean="0">
                            <a:latin typeface="Cambria Math" panose="02040503050406030204" pitchFamily="18" charset="0"/>
                            <a:ea typeface="Cambria Math" panose="02040503050406030204" pitchFamily="18" charset="0"/>
                          </a:rPr>
                          <m:t>2</m:t>
                        </m:r>
                      </m:den>
                    </m:f>
                  </m:oMath>
                </a14:m>
                <a:endParaRPr lang="en-US" sz="2400" dirty="0"/>
              </a:p>
              <a:p>
                <a:endParaRPr lang="en-US" sz="2400" dirty="0"/>
              </a:p>
              <a:p>
                <a:r>
                  <a:rPr lang="en-US" sz="2400" dirty="0"/>
                  <a:t>The range of tanh is between -1 and 1 (rather than 0 and 1).</a:t>
                </a:r>
              </a:p>
              <a:p>
                <a:r>
                  <a:rPr lang="en-US" sz="2400" u="sng" dirty="0"/>
                  <a:t>Derivative</a:t>
                </a:r>
                <a:r>
                  <a:rPr lang="en-US" sz="2400" dirty="0"/>
                  <a:t>:  Let </a:t>
                </a:r>
                <a14:m>
                  <m:oMath xmlns:m="http://schemas.openxmlformats.org/officeDocument/2006/math">
                    <m:r>
                      <m:rPr>
                        <m:sty m:val="p"/>
                      </m:rPr>
                      <a:rPr lang="en-US" sz="2400" b="0" i="0" smtClean="0">
                        <a:latin typeface="Cambria Math" panose="02040503050406030204" pitchFamily="18" charset="0"/>
                      </a:rPr>
                      <m:t>y</m:t>
                    </m:r>
                    <m:r>
                      <a:rPr lang="en-US" sz="2400" b="0" i="0" smtClean="0">
                        <a:latin typeface="Cambria Math" panose="02040503050406030204" pitchFamily="18" charset="0"/>
                      </a:rPr>
                      <m:t>=</m:t>
                    </m:r>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f>
                      <m:fPr>
                        <m:ctrlPr>
                          <a:rPr lang="en-US" sz="2400" i="1">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sup>
                        </m:sSup>
                        <m:r>
                          <a:rPr lang="en-US" sz="2400" i="1">
                            <a:latin typeface="Cambria Math" panose="02040503050406030204" pitchFamily="18" charset="0"/>
                          </a:rPr>
                          <m:t> −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num>
                      <m:den>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𝑧</m:t>
                            </m:r>
                          </m:sup>
                        </m:sSup>
                        <m:r>
                          <a:rPr lang="en-US" sz="2400" i="1">
                            <a:latin typeface="Cambria Math" panose="02040503050406030204" pitchFamily="18" charset="0"/>
                          </a:rPr>
                          <m:t> + </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rPr>
                              <m:t>𝑧</m:t>
                            </m:r>
                          </m:sup>
                        </m:sSup>
                      </m:den>
                    </m:f>
                  </m:oMath>
                </a14:m>
                <a:endParaRPr lang="en-US" sz="2400" i="1" dirty="0">
                  <a:latin typeface="Cambria Math" panose="02040503050406030204" pitchFamily="18" charset="0"/>
                </a:endParaRPr>
              </a:p>
              <a:p>
                <a:pPr marL="0" indent="0">
                  <a:buNone/>
                </a:pPr>
                <a:r>
                  <a:rPr lang="en-US" sz="2400" i="1" dirty="0">
                    <a:latin typeface="Cambria Math" panose="02040503050406030204" pitchFamily="18" charset="0"/>
                  </a:rPr>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b="0" i="1" smtClean="0">
                        <a:latin typeface="Cambria Math" panose="02040503050406030204" pitchFamily="18" charset="0"/>
                      </a:rPr>
                      <m:t>=1 −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𝑦</m:t>
                        </m:r>
                      </m:e>
                      <m:sup>
                        <m:r>
                          <a:rPr lang="en-US" sz="2400" b="0" i="1" smtClean="0">
                            <a:latin typeface="Cambria Math" panose="02040503050406030204" pitchFamily="18" charset="0"/>
                          </a:rPr>
                          <m:t>2</m:t>
                        </m:r>
                      </m:sup>
                    </m:sSup>
                    <m:r>
                      <a:rPr lang="en-US" sz="2400" b="0" i="0" smtClean="0">
                        <a:latin typeface="Cambria Math" panose="02040503050406030204" pitchFamily="18" charset="0"/>
                      </a:rPr>
                      <m:t>, </m:t>
                    </m:r>
                    <m:r>
                      <m:rPr>
                        <m:sty m:val="p"/>
                      </m:rPr>
                      <a:rPr lang="en-US" sz="2400" b="0" i="0" smtClean="0">
                        <a:latin typeface="Cambria Math" panose="02040503050406030204" pitchFamily="18" charset="0"/>
                      </a:rPr>
                      <m:t>with</m:t>
                    </m:r>
                    <m:r>
                      <a:rPr lang="en-US" sz="2400" b="0" i="0" smtClean="0">
                        <a:latin typeface="Cambria Math" panose="02040503050406030204" pitchFamily="18" charset="0"/>
                      </a:rPr>
                      <m:t> </m:t>
                    </m:r>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=0</m:t>
                    </m:r>
                  </m:oMath>
                </a14:m>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4181C2B0-29C3-46DD-96C0-A73B84111678}"/>
              </a:ext>
            </a:extLst>
          </p:cNvPr>
          <p:cNvPicPr>
            <a:picLocks noChangeAspect="1"/>
          </p:cNvPicPr>
          <p:nvPr/>
        </p:nvPicPr>
        <p:blipFill rotWithShape="1">
          <a:blip r:embed="rId3"/>
          <a:srcRect l="10420" t="40419" r="56183" b="23815"/>
          <a:stretch/>
        </p:blipFill>
        <p:spPr bwMode="auto">
          <a:xfrm>
            <a:off x="4920423" y="1295400"/>
            <a:ext cx="3761122" cy="210502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4024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6.2 </a:t>
            </a:r>
            <a:r>
              <a:rPr lang="en-US" sz="3200" b="1" dirty="0" err="1">
                <a:solidFill>
                  <a:srgbClr val="7030A0"/>
                </a:solidFill>
              </a:rPr>
              <a:t>ReLU</a:t>
            </a:r>
            <a:r>
              <a:rPr lang="en-US" sz="3200" b="1" dirty="0">
                <a:solidFill>
                  <a:srgbClr val="7030A0"/>
                </a:solidFill>
              </a:rPr>
              <a:t> (Rectified Linear Unit)</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32</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u="sng" dirty="0"/>
                  <a:t>Definition</a:t>
                </a:r>
                <a:r>
                  <a:rPr lang="en-US" sz="2400" dirty="0"/>
                  <a:t>:</a:t>
                </a:r>
                <a14:m>
                  <m:oMath xmlns:m="http://schemas.openxmlformats.org/officeDocument/2006/math">
                    <m:r>
                      <a:rPr lang="en-US" sz="2400" i="1">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𝑧</m:t>
                        </m:r>
                      </m:e>
                    </m:d>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𝑧</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m:rPr>
                        <m:sty m:val="p"/>
                      </m:rPr>
                      <a:rPr lang="en-US" sz="2400" b="0" i="0" smtClean="0">
                        <a:latin typeface="Cambria Math" panose="02040503050406030204" pitchFamily="18" charset="0"/>
                      </a:rPr>
                      <m:t>max</m:t>
                    </m:r>
                    <m:r>
                      <a:rPr lang="en-US" sz="2400" b="0" i="1" smtClean="0">
                        <a:latin typeface="Cambria Math" panose="02040503050406030204" pitchFamily="18" charset="0"/>
                      </a:rPr>
                      <m:t>⁡(0, </m:t>
                    </m:r>
                    <m:r>
                      <a:rPr lang="en-US" sz="2400" b="0" i="1" smtClean="0">
                        <a:latin typeface="Cambria Math" panose="02040503050406030204" pitchFamily="18" charset="0"/>
                      </a:rPr>
                      <m:t>𝑧</m:t>
                    </m:r>
                    <m:r>
                      <a:rPr lang="en-US" sz="2400" b="0" i="1" smtClean="0">
                        <a:latin typeface="Cambria Math" panose="02040503050406030204" pitchFamily="18" charset="0"/>
                      </a:rPr>
                      <m:t>)</m:t>
                    </m:r>
                  </m:oMath>
                </a14:m>
                <a:endParaRPr lang="en-US" sz="2400" dirty="0"/>
              </a:p>
              <a:p>
                <a:endParaRPr lang="en-US" sz="2400" dirty="0"/>
              </a:p>
              <a:p>
                <a:r>
                  <a:rPr lang="en-US" sz="2400" dirty="0"/>
                  <a:t>This function is also called a</a:t>
                </a:r>
                <a:br>
                  <a:rPr lang="en-US" sz="2400" dirty="0"/>
                </a:br>
                <a:r>
                  <a:rPr lang="en-US" sz="2400" dirty="0"/>
                  <a:t>Ramp function. </a:t>
                </a:r>
              </a:p>
              <a:p>
                <a:r>
                  <a:rPr lang="en-US" sz="2400" dirty="0"/>
                  <a:t>Advantage -- Neurons </a:t>
                </a:r>
                <a:r>
                  <a:rPr lang="en-US" sz="2400" b="1" dirty="0"/>
                  <a:t>do not </a:t>
                </a:r>
                <a:br>
                  <a:rPr lang="en-US" sz="2400" b="1" dirty="0"/>
                </a:br>
                <a:r>
                  <a:rPr lang="en-US" sz="2400" b="1" dirty="0"/>
                  <a:t>saturate</a:t>
                </a:r>
                <a:r>
                  <a:rPr lang="en-US" sz="2400" dirty="0"/>
                  <a:t> when z &gt; 0.</a:t>
                </a:r>
              </a:p>
              <a:p>
                <a:r>
                  <a:rPr lang="en-US" sz="2400" dirty="0"/>
                  <a:t>Disadvantage --  </a:t>
                </a:r>
                <a:br>
                  <a:rPr lang="en-US" sz="2400" dirty="0"/>
                </a:br>
                <a:r>
                  <a:rPr lang="en-US" sz="2400" dirty="0"/>
                  <a:t>Gradient </a:t>
                </a:r>
                <a:r>
                  <a:rPr lang="en-US" sz="2400" b="1" dirty="0"/>
                  <a:t>vanishes</a:t>
                </a:r>
                <a:r>
                  <a:rPr lang="en-US" sz="2400" dirty="0"/>
                  <a:t> when z &lt; 0.</a:t>
                </a:r>
              </a:p>
              <a:p>
                <a:r>
                  <a:rPr lang="en-US" sz="2400" u="sng" dirty="0"/>
                  <a:t>Derivative</a:t>
                </a:r>
                <a:r>
                  <a:rPr lang="en-US" sz="2400" dirty="0"/>
                  <a:t>: </a:t>
                </a:r>
                <a14:m>
                  <m:oMath xmlns:m="http://schemas.openxmlformats.org/officeDocument/2006/math">
                    <m:sSup>
                      <m:sSupPr>
                        <m:ctrlPr>
                          <a:rPr lang="en-US" sz="2400" i="1" smtClean="0">
                            <a:latin typeface="Cambria Math" panose="02040503050406030204" pitchFamily="18" charset="0"/>
                          </a:rPr>
                        </m:ctrlPr>
                      </m:sSupPr>
                      <m:e>
                        <m:r>
                          <a:rPr lang="en-US" sz="2400" b="0" i="1" smtClean="0">
                            <a:latin typeface="Cambria Math" panose="02040503050406030204" pitchFamily="18" charset="0"/>
                          </a:rPr>
                          <m:t>𝑓</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𝑧</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eqArr>
                          <m:eqArrPr>
                            <m:ctrlPr>
                              <a:rPr lang="en-US" sz="2400" b="0" i="1" smtClean="0">
                                <a:latin typeface="Cambria Math" panose="02040503050406030204" pitchFamily="18" charset="0"/>
                              </a:rPr>
                            </m:ctrlPr>
                          </m:eqArrPr>
                          <m:e>
                            <m:r>
                              <a:rPr lang="en-US" sz="2400" b="0" i="1" smtClean="0">
                                <a:latin typeface="Cambria Math" panose="02040503050406030204" pitchFamily="18" charset="0"/>
                              </a:rPr>
                              <m:t> 1,    </m:t>
                            </m:r>
                            <m:r>
                              <a:rPr lang="en-US" sz="2400" b="0" i="1" smtClean="0">
                                <a:latin typeface="Cambria Math" panose="02040503050406030204" pitchFamily="18" charset="0"/>
                              </a:rPr>
                              <m:t>𝑥</m:t>
                            </m:r>
                            <m:r>
                              <a:rPr lang="en-US" sz="2400" b="0" i="1" smtClean="0">
                                <a:latin typeface="Cambria Math" panose="02040503050406030204" pitchFamily="18" charset="0"/>
                              </a:rPr>
                              <m:t>&gt;0</m:t>
                            </m:r>
                          </m:e>
                          <m:e>
                            <m:r>
                              <a:rPr lang="en-US" sz="2400" b="0" i="1" smtClean="0">
                                <a:latin typeface="Cambria Math" panose="02040503050406030204" pitchFamily="18" charset="0"/>
                              </a:rPr>
                              <m:t>&amp; 0,     </m:t>
                            </m:r>
                            <m:r>
                              <a:rPr lang="en-US" sz="2400" b="0" i="1" smtClean="0">
                                <a:latin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0</m:t>
                            </m:r>
                          </m:e>
                        </m:eqArr>
                      </m:e>
                    </m:d>
                  </m:oMath>
                </a14:m>
                <a:endParaRPr lang="en-US" sz="2400" dirty="0"/>
              </a:p>
              <a:p>
                <a:pPr marL="0" indent="0">
                  <a:buNone/>
                </a:pPr>
                <a:r>
                  <a:rPr lang="en-US" sz="2400" dirty="0"/>
                  <a:t>	But the function is technically NOT differentiable at 0.</a:t>
                </a:r>
                <a:br>
                  <a:rPr lang="en-US" sz="2400" dirty="0"/>
                </a:br>
                <a:r>
                  <a:rPr lang="en-US" sz="2400" dirty="0"/>
                  <a:t>	=&gt; </a:t>
                </a:r>
                <a:r>
                  <a:rPr lang="en-US" sz="2000" dirty="0"/>
                  <a:t>0 is arbitrarily substituted above.</a:t>
                </a:r>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914400"/>
                <a:ext cx="8229600" cy="5562600"/>
              </a:xfrm>
              <a:blipFill>
                <a:blip r:embed="rId2"/>
                <a:stretch>
                  <a:fillRect l="-963" t="-876"/>
                </a:stretch>
              </a:blipFill>
            </p:spPr>
            <p:txBody>
              <a:bodyPr/>
              <a:lstStyle/>
              <a:p>
                <a:r>
                  <a:rPr lang="en-US">
                    <a:noFill/>
                  </a:rPr>
                  <a:t> </a:t>
                </a:r>
              </a:p>
            </p:txBody>
          </p:sp>
        </mc:Fallback>
      </mc:AlternateContent>
      <p:pic>
        <p:nvPicPr>
          <p:cNvPr id="7" name="Picture 6">
            <a:extLst>
              <a:ext uri="{FF2B5EF4-FFF2-40B4-BE49-F238E27FC236}">
                <a16:creationId xmlns:a16="http://schemas.microsoft.com/office/drawing/2014/main" id="{17367616-6934-4E18-8891-16B67679A983}"/>
              </a:ext>
            </a:extLst>
          </p:cNvPr>
          <p:cNvPicPr>
            <a:picLocks noChangeAspect="1"/>
          </p:cNvPicPr>
          <p:nvPr/>
        </p:nvPicPr>
        <p:blipFill rotWithShape="1">
          <a:blip r:embed="rId3"/>
          <a:srcRect l="11005" t="20116" r="60273" b="36849"/>
          <a:stretch/>
        </p:blipFill>
        <p:spPr bwMode="auto">
          <a:xfrm>
            <a:off x="5334000" y="1371600"/>
            <a:ext cx="3501653" cy="27432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64681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76200"/>
            <a:ext cx="8229600" cy="1143000"/>
          </a:xfrm>
        </p:spPr>
        <p:txBody>
          <a:bodyPr>
            <a:normAutofit/>
          </a:bodyPr>
          <a:lstStyle/>
          <a:p>
            <a:r>
              <a:rPr lang="en-US" sz="3200" b="1" dirty="0">
                <a:solidFill>
                  <a:srgbClr val="7030A0"/>
                </a:solidFill>
              </a:rPr>
              <a:t>6.3 </a:t>
            </a:r>
            <a:r>
              <a:rPr lang="en-US" sz="3200" b="1" dirty="0" err="1">
                <a:solidFill>
                  <a:srgbClr val="7030A0"/>
                </a:solidFill>
              </a:rPr>
              <a:t>Softmax</a:t>
            </a:r>
            <a:endParaRPr lang="en-US" sz="3200" b="1" dirty="0">
              <a:solidFill>
                <a:srgbClr val="7030A0"/>
              </a:solidFill>
            </a:endParaRP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33</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838200"/>
                <a:ext cx="8229600" cy="5562600"/>
              </a:xfrm>
            </p:spPr>
            <p:txBody>
              <a:bodyPr>
                <a:normAutofit/>
              </a:bodyPr>
              <a:lstStyle/>
              <a:p>
                <a:r>
                  <a:rPr lang="en-US" sz="2400" dirty="0"/>
                  <a:t>Softmax function can be applied to neurons on the </a:t>
                </a:r>
                <a:r>
                  <a:rPr lang="en-US" sz="2400" b="1" dirty="0"/>
                  <a:t>output layer only</a:t>
                </a:r>
                <a:r>
                  <a:rPr lang="en-US" sz="2400" dirty="0"/>
                  <a:t>.</a:t>
                </a:r>
              </a:p>
              <a:p>
                <a:endParaRPr lang="en-US" sz="2400" dirty="0"/>
              </a:p>
              <a:p>
                <a:endParaRPr lang="en-US" sz="2400" dirty="0"/>
              </a:p>
              <a:p>
                <a:r>
                  <a:rPr lang="en-US" sz="2400" dirty="0"/>
                  <a:t>First the function ensures all values are positive by taking the exponent.  Then it normalizes the resulting values and makes them a probability distribution (which sum up to 1).</a:t>
                </a:r>
              </a:p>
              <a:p>
                <a:endParaRPr lang="en-US" sz="2400" dirty="0"/>
              </a:p>
              <a:p>
                <a:endParaRPr lang="en-US" sz="2400" dirty="0"/>
              </a:p>
              <a:p>
                <a:r>
                  <a:rPr lang="en-US" sz="2400" dirty="0"/>
                  <a:t>And if we use the </a:t>
                </a:r>
                <a:r>
                  <a:rPr lang="en-US" sz="2400" b="1" dirty="0"/>
                  <a:t>log likelihood as the </a:t>
                </a:r>
                <a:br>
                  <a:rPr lang="en-US" sz="2400" b="1" dirty="0"/>
                </a:br>
                <a:r>
                  <a:rPr lang="en-US" sz="2400" b="1" dirty="0"/>
                  <a:t>cost function</a:t>
                </a:r>
                <a:r>
                  <a:rPr lang="en-US" sz="2400" dirty="0"/>
                  <a:t>  </a:t>
                </a:r>
                <a14:m>
                  <m:oMath xmlns:m="http://schemas.openxmlformats.org/officeDocument/2006/math">
                    <m:r>
                      <a:rPr lang="en-US" sz="2400" b="0" i="1" smtClean="0">
                        <a:latin typeface="Cambria Math" panose="02040503050406030204" pitchFamily="18" charset="0"/>
                      </a:rPr>
                      <m:t>𝐶</m:t>
                    </m:r>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ln</m:t>
                        </m:r>
                      </m:fName>
                      <m:e>
                        <m:d>
                          <m:dPr>
                            <m:ctrlPr>
                              <a:rPr lang="en-US" sz="2400" b="0" i="1" smtClean="0">
                                <a:latin typeface="Cambria Math" panose="02040503050406030204" pitchFamily="18" charset="0"/>
                              </a:rPr>
                            </m:ctrlPr>
                          </m:dPr>
                          <m:e>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𝑦</m:t>
                                </m:r>
                              </m:sub>
                              <m:sup>
                                <m:r>
                                  <a:rPr lang="en-US" sz="2400" b="0" i="1" smtClean="0">
                                    <a:latin typeface="Cambria Math" panose="02040503050406030204" pitchFamily="18" charset="0"/>
                                  </a:rPr>
                                  <m:t>𝐿</m:t>
                                </m:r>
                              </m:sup>
                            </m:sSubSup>
                          </m:e>
                        </m:d>
                      </m:e>
                    </m:func>
                    <m:r>
                      <a:rPr lang="en-US" sz="2400" b="0" i="1" smtClean="0">
                        <a:latin typeface="Cambria Math" panose="02040503050406030204" pitchFamily="18" charset="0"/>
                      </a:rPr>
                      <m:t>,</m:t>
                    </m:r>
                  </m:oMath>
                </a14:m>
                <a:br>
                  <a:rPr lang="en-US" sz="2400" dirty="0"/>
                </a:br>
                <a:r>
                  <a:rPr lang="en-US" sz="2400" dirty="0"/>
                  <a:t>we have the error  </a:t>
                </a:r>
                <a14:m>
                  <m:oMath xmlns:m="http://schemas.openxmlformats.org/officeDocument/2006/math">
                    <m:sSubSup>
                      <m:sSubSupPr>
                        <m:ctrlPr>
                          <a:rPr lang="en-US" sz="2400" i="1" smtClean="0">
                            <a:latin typeface="Cambria Math" panose="02040503050406030204" pitchFamily="18" charset="0"/>
                          </a:rPr>
                        </m:ctrlPr>
                      </m:sSubSupPr>
                      <m:e>
                        <m:r>
                          <a:rPr lang="en-US" sz="2400" i="1" smtClean="0">
                            <a:latin typeface="Cambria Math" panose="02040503050406030204" pitchFamily="18" charset="0"/>
                            <a:ea typeface="Cambria Math" panose="02040503050406030204" pitchFamily="18" charset="0"/>
                          </a:rPr>
                          <m:t>𝛿</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𝐿</m:t>
                        </m:r>
                      </m:sup>
                    </m:sSubSup>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𝑎</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𝐿</m:t>
                        </m:r>
                      </m:sup>
                    </m:sSubSup>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oMath>
                </a14:m>
                <a:br>
                  <a:rPr lang="en-US" sz="2400" dirty="0"/>
                </a:br>
                <a:r>
                  <a:rPr lang="en-US" sz="2400" dirty="0"/>
                  <a:t>and derivatives:</a:t>
                </a:r>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838200"/>
                <a:ext cx="8229600" cy="5562600"/>
              </a:xfrm>
              <a:blipFill>
                <a:blip r:embed="rId2"/>
                <a:stretch>
                  <a:fillRect l="-963" t="-8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A7F185E-83EC-4DAA-B632-407907E2E6AB}"/>
                  </a:ext>
                </a:extLst>
              </p:cNvPr>
              <p:cNvSpPr txBox="1"/>
              <p:nvPr/>
            </p:nvSpPr>
            <p:spPr>
              <a:xfrm>
                <a:off x="3848100" y="1892320"/>
                <a:ext cx="4419600" cy="415755"/>
              </a:xfrm>
              <a:prstGeom prst="rect">
                <a:avLst/>
              </a:prstGeom>
              <a:noFill/>
            </p:spPr>
            <p:txBody>
              <a:bodyPr wrap="square" rtlCol="0">
                <a:spAutoFit/>
              </a:bodyPr>
              <a:lstStyle/>
              <a:p>
                <a:r>
                  <a:rPr lang="en-US" dirty="0"/>
                  <a:t>where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𝑧</m:t>
                        </m:r>
                      </m:e>
                      <m:sub>
                        <m:r>
                          <a:rPr lang="en-US" i="1">
                            <a:latin typeface="Cambria Math" panose="02040503050406030204" pitchFamily="18" charset="0"/>
                          </a:rPr>
                          <m:t>𝑗</m:t>
                        </m:r>
                      </m:sub>
                      <m:sup>
                        <m:r>
                          <a:rPr lang="en-US" i="1">
                            <a:latin typeface="Cambria Math" panose="02040503050406030204" pitchFamily="18" charset="0"/>
                          </a:rPr>
                          <m:t>𝐿</m:t>
                        </m:r>
                      </m:sup>
                    </m:sSubSup>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m:rPr>
                            <m:brk m:alnAt="9"/>
                          </m:rPr>
                          <a:rPr lang="en-US" b="0" i="1" smtClean="0">
                            <a:latin typeface="Cambria Math" panose="02040503050406030204" pitchFamily="18" charset="0"/>
                          </a:rPr>
                          <m:t>𝑚</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𝑗𝑚</m:t>
                            </m:r>
                          </m:sub>
                          <m:sup>
                            <m:r>
                              <a:rPr lang="en-US" b="0" i="1" smtClean="0">
                                <a:latin typeface="Cambria Math" panose="02040503050406030204" pitchFamily="18" charset="0"/>
                              </a:rPr>
                              <m:t>𝐿</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𝑚</m:t>
                            </m:r>
                          </m:sub>
                          <m:sup>
                            <m:r>
                              <a:rPr lang="en-US" b="0" i="1" smtClean="0">
                                <a:latin typeface="Cambria Math" panose="02040503050406030204" pitchFamily="18" charset="0"/>
                                <a:ea typeface="Cambria Math" panose="02040503050406030204" pitchFamily="18" charset="0"/>
                              </a:rPr>
                              <m:t>𝐿</m:t>
                            </m:r>
                            <m:r>
                              <a:rPr lang="en-US" b="0" i="1" smtClean="0">
                                <a:latin typeface="Cambria Math" panose="02040503050406030204" pitchFamily="18" charset="0"/>
                                <a:ea typeface="Cambria Math" panose="02040503050406030204" pitchFamily="18" charset="0"/>
                              </a:rPr>
                              <m:t>−1</m:t>
                            </m:r>
                          </m:sup>
                        </m:sSubSup>
                        <m:r>
                          <a:rPr lang="en-US" b="0" i="1" smtClean="0">
                            <a:latin typeface="Cambria Math" panose="02040503050406030204" pitchFamily="18" charset="0"/>
                            <a:ea typeface="Cambria Math" panose="02040503050406030204" pitchFamily="18" charset="0"/>
                          </a:rPr>
                          <m:t>+</m:t>
                        </m:r>
                        <m:sSubSup>
                          <m:sSubSupPr>
                            <m:ctrlPr>
                              <a:rPr lang="en-US" b="0" i="1" smtClean="0">
                                <a:latin typeface="Cambria Math" panose="02040503050406030204" pitchFamily="18" charset="0"/>
                                <a:ea typeface="Cambria Math" panose="02040503050406030204" pitchFamily="18" charset="0"/>
                              </a:rPr>
                            </m:ctrlPr>
                          </m:sSubSupPr>
                          <m:e>
                            <m:r>
                              <a:rPr lang="en-US" b="0" i="1" smtClean="0">
                                <a:latin typeface="Cambria Math" panose="02040503050406030204" pitchFamily="18" charset="0"/>
                                <a:ea typeface="Cambria Math" panose="02040503050406030204" pitchFamily="18" charset="0"/>
                              </a:rPr>
                              <m:t>𝑏</m:t>
                            </m:r>
                          </m:e>
                          <m:sub>
                            <m:r>
                              <a:rPr lang="en-US" b="0" i="1" smtClean="0">
                                <a:latin typeface="Cambria Math" panose="02040503050406030204" pitchFamily="18" charset="0"/>
                                <a:ea typeface="Cambria Math" panose="02040503050406030204" pitchFamily="18" charset="0"/>
                              </a:rPr>
                              <m:t>𝑗</m:t>
                            </m:r>
                          </m:sub>
                          <m:sup>
                            <m:r>
                              <a:rPr lang="en-US" b="0" i="1" smtClean="0">
                                <a:latin typeface="Cambria Math" panose="02040503050406030204" pitchFamily="18" charset="0"/>
                                <a:ea typeface="Cambria Math" panose="02040503050406030204" pitchFamily="18" charset="0"/>
                              </a:rPr>
                              <m:t>𝐿</m:t>
                            </m:r>
                          </m:sup>
                        </m:sSubSup>
                      </m:e>
                    </m:nary>
                  </m:oMath>
                </a14:m>
                <a:endParaRPr lang="en-US" dirty="0"/>
              </a:p>
            </p:txBody>
          </p:sp>
        </mc:Choice>
        <mc:Fallback xmlns="">
          <p:sp>
            <p:nvSpPr>
              <p:cNvPr id="3" name="TextBox 2">
                <a:extLst>
                  <a:ext uri="{FF2B5EF4-FFF2-40B4-BE49-F238E27FC236}">
                    <a16:creationId xmlns:a16="http://schemas.microsoft.com/office/drawing/2014/main" id="{BA7F185E-83EC-4DAA-B632-407907E2E6AB}"/>
                  </a:ext>
                </a:extLst>
              </p:cNvPr>
              <p:cNvSpPr txBox="1">
                <a:spLocks noRot="1" noChangeAspect="1" noMove="1" noResize="1" noEditPoints="1" noAdjustHandles="1" noChangeArrowheads="1" noChangeShapeType="1" noTextEdit="1"/>
              </p:cNvSpPr>
              <p:nvPr/>
            </p:nvSpPr>
            <p:spPr>
              <a:xfrm>
                <a:off x="3848100" y="1892320"/>
                <a:ext cx="4419600" cy="415755"/>
              </a:xfrm>
              <a:prstGeom prst="rect">
                <a:avLst/>
              </a:prstGeom>
              <a:blipFill>
                <a:blip r:embed="rId3"/>
                <a:stretch>
                  <a:fillRect l="-1103" t="-101449" b="-155072"/>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E5115FFB-244F-45EE-985D-BF0FF45519A6}"/>
              </a:ext>
            </a:extLst>
          </p:cNvPr>
          <p:cNvPicPr>
            <a:picLocks noChangeAspect="1"/>
          </p:cNvPicPr>
          <p:nvPr/>
        </p:nvPicPr>
        <p:blipFill rotWithShape="1">
          <a:blip r:embed="rId4"/>
          <a:srcRect l="21720" t="42283" r="68452" b="47743"/>
          <a:stretch/>
        </p:blipFill>
        <p:spPr bwMode="auto">
          <a:xfrm>
            <a:off x="2057400" y="1596717"/>
            <a:ext cx="1714500" cy="917883"/>
          </a:xfrm>
          <a:prstGeom prst="rect">
            <a:avLst/>
          </a:prstGeom>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C13B5739-DA96-408C-8207-D53E61DEBA26}"/>
              </a:ext>
            </a:extLst>
          </p:cNvPr>
          <p:cNvPicPr>
            <a:picLocks noChangeAspect="1"/>
          </p:cNvPicPr>
          <p:nvPr/>
        </p:nvPicPr>
        <p:blipFill rotWithShape="1">
          <a:blip r:embed="rId5"/>
          <a:srcRect l="19773" t="53785" r="65726" b="35861"/>
          <a:stretch/>
        </p:blipFill>
        <p:spPr bwMode="auto">
          <a:xfrm>
            <a:off x="3200400" y="3794421"/>
            <a:ext cx="2038097" cy="766541"/>
          </a:xfrm>
          <a:prstGeom prst="rect">
            <a:avLst/>
          </a:prstGeom>
          <a:ln>
            <a:noFill/>
          </a:ln>
          <a:extLst>
            <a:ext uri="{53640926-AAD7-44D8-BBD7-CCE9431645EC}">
              <a14:shadowObscured xmlns:a14="http://schemas.microsoft.com/office/drawing/2010/main"/>
            </a:ext>
          </a:extLst>
        </p:spPr>
      </p:pic>
      <p:pic>
        <p:nvPicPr>
          <p:cNvPr id="15" name="Picture 14">
            <a:extLst>
              <a:ext uri="{FF2B5EF4-FFF2-40B4-BE49-F238E27FC236}">
                <a16:creationId xmlns:a16="http://schemas.microsoft.com/office/drawing/2014/main" id="{830628B2-77E0-408C-BCE5-EF308D29492C}"/>
              </a:ext>
            </a:extLst>
          </p:cNvPr>
          <p:cNvPicPr>
            <a:picLocks noChangeAspect="1"/>
          </p:cNvPicPr>
          <p:nvPr/>
        </p:nvPicPr>
        <p:blipFill rotWithShape="1">
          <a:blip r:embed="rId6"/>
          <a:srcRect l="19188" t="37520" r="64946" b="44176"/>
          <a:stretch/>
        </p:blipFill>
        <p:spPr bwMode="auto">
          <a:xfrm>
            <a:off x="5791200" y="4744209"/>
            <a:ext cx="2590800" cy="15747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21749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u="sng" dirty="0">
                <a:solidFill>
                  <a:schemeClr val="tx1"/>
                </a:solidFill>
                <a:hlinkClick r:id="rId2">
                  <a:extLst>
                    <a:ext uri="{A12FA001-AC4F-418D-AE19-62706E023703}">
                      <ahyp:hlinkClr xmlns:ahyp="http://schemas.microsoft.com/office/drawing/2018/hyperlinkcolor" val="tx"/>
                    </a:ext>
                  </a:extLst>
                </a:hlinkClick>
              </a:rPr>
              <a:t>Jeff Heaton</a:t>
            </a:r>
            <a:r>
              <a:rPr lang="en-US" dirty="0">
                <a:solidFill>
                  <a:schemeClr val="tx1"/>
                </a:solidFill>
              </a:rPr>
              <a:t>, </a:t>
            </a:r>
            <a:r>
              <a:rPr lang="en-US" b="1" dirty="0">
                <a:solidFill>
                  <a:schemeClr val="tx1"/>
                </a:solidFill>
              </a:rPr>
              <a:t>T81-558: Applications of Deep Neural Networks</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34</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562600"/>
          </a:xfrm>
        </p:spPr>
        <p:txBody>
          <a:bodyPr>
            <a:normAutofit/>
          </a:bodyPr>
          <a:lstStyle/>
          <a:p>
            <a:r>
              <a:rPr lang="en-US" sz="2400" dirty="0"/>
              <a:t>“But (recap), the </a:t>
            </a:r>
            <a:r>
              <a:rPr lang="en-US" sz="2400" dirty="0" err="1"/>
              <a:t>Softmax</a:t>
            </a:r>
            <a:r>
              <a:rPr lang="en-US" sz="2400" dirty="0"/>
              <a:t> activation function is only useful for </a:t>
            </a:r>
            <a:r>
              <a:rPr lang="en-US" sz="2400" b="1" dirty="0"/>
              <a:t>networks with more than one output neuron</a:t>
            </a:r>
            <a:r>
              <a:rPr lang="en-US" sz="2400" dirty="0"/>
              <a:t>. It ensures that all of the output neurons sum to 1.0. This makes it very useful for classification where it shows the probability of each of the classes as being the correct </a:t>
            </a:r>
            <a:r>
              <a:rPr lang="en-US" sz="2400"/>
              <a:t>choice.”</a:t>
            </a:r>
            <a:endParaRPr lang="en-US" sz="2400" dirty="0"/>
          </a:p>
        </p:txBody>
      </p:sp>
    </p:spTree>
    <p:extLst>
      <p:ext uri="{BB962C8B-B14F-4D97-AF65-F5344CB8AC3E}">
        <p14:creationId xmlns:p14="http://schemas.microsoft.com/office/powerpoint/2010/main" val="1010817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7 Two Problems to review</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35</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1066800"/>
            <a:ext cx="8229600" cy="5562600"/>
          </a:xfrm>
        </p:spPr>
        <p:txBody>
          <a:bodyPr>
            <a:normAutofit/>
          </a:bodyPr>
          <a:lstStyle/>
          <a:p>
            <a:pPr marL="0" indent="0">
              <a:buNone/>
            </a:pPr>
            <a:r>
              <a:rPr lang="en-US" sz="2400" b="1" dirty="0"/>
              <a:t>1. Vanishing Gradient problem</a:t>
            </a:r>
          </a:p>
          <a:p>
            <a:pPr marL="0" indent="0">
              <a:buNone/>
            </a:pPr>
            <a:r>
              <a:rPr lang="en-US" sz="2400" dirty="0"/>
              <a:t>With gradient descent, sometimes the gradient becomes vanishingly small, effectively preventing the weight from changing its value. In the worst case, this may completely stop the neural network from further training.</a:t>
            </a:r>
          </a:p>
          <a:p>
            <a:pPr marL="0" indent="0">
              <a:buNone/>
            </a:pPr>
            <a:endParaRPr lang="en-US" sz="2400" dirty="0"/>
          </a:p>
          <a:p>
            <a:pPr marL="0" indent="0">
              <a:buNone/>
            </a:pPr>
            <a:r>
              <a:rPr lang="en-US" sz="2400" b="1" dirty="0"/>
              <a:t>2. Neuron Saturation</a:t>
            </a:r>
          </a:p>
          <a:p>
            <a:pPr marL="0" indent="0">
              <a:buNone/>
            </a:pPr>
            <a:r>
              <a:rPr lang="en-US" sz="2400" dirty="0"/>
              <a:t>When a neuron’s activation value becomes close to the maximum or minimum of the range (e.g. 0/1 for sigmoid, -1/1 for tanh), the neuron is said to be saturated.  In those cases, the gradient becomes small (vanishing gradient), and the network stops learning.</a:t>
            </a:r>
          </a:p>
        </p:txBody>
      </p:sp>
    </p:spTree>
    <p:extLst>
      <p:ext uri="{BB962C8B-B14F-4D97-AF65-F5344CB8AC3E}">
        <p14:creationId xmlns:p14="http://schemas.microsoft.com/office/powerpoint/2010/main" val="282994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152400"/>
            <a:ext cx="8229600" cy="1143000"/>
          </a:xfrm>
        </p:spPr>
        <p:txBody>
          <a:bodyPr>
            <a:normAutofit/>
          </a:bodyPr>
          <a:lstStyle/>
          <a:p>
            <a:r>
              <a:rPr lang="en-US" sz="2800" b="1" dirty="0">
                <a:solidFill>
                  <a:srgbClr val="7030A0"/>
                </a:solidFill>
              </a:rPr>
              <a:t>Differentials of Cost Functions</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4</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838200"/>
                <a:ext cx="8229600" cy="5562600"/>
              </a:xfrm>
            </p:spPr>
            <p:txBody>
              <a:bodyPr>
                <a:normAutofit fontScale="70000" lnSpcReduction="20000"/>
              </a:bodyPr>
              <a:lstStyle/>
              <a:p>
                <a:pPr marL="0" indent="0" algn="ctr">
                  <a:buNone/>
                </a:pPr>
                <a:r>
                  <a:rPr lang="en-US" sz="3300" b="1" dirty="0"/>
                  <a:t>General form </a:t>
                </a:r>
                <a:r>
                  <a:rPr lang="en-US" sz="3300" dirty="0"/>
                  <a:t>(in gradient):</a:t>
                </a:r>
              </a:p>
              <a:p>
                <a:pPr marL="0" indent="0" algn="ctr">
                  <a:buNone/>
                </a:pPr>
                <a:br>
                  <a:rPr lang="en-US" sz="2400" dirty="0"/>
                </a:br>
                <a:r>
                  <a:rPr lang="en-US" sz="3100" dirty="0"/>
                  <a:t>For a cost function </a:t>
                </a:r>
                <a:r>
                  <a:rPr lang="en-US" sz="3100" b="1" i="1" dirty="0">
                    <a:solidFill>
                      <a:srgbClr val="C00000"/>
                    </a:solidFill>
                  </a:rPr>
                  <a:t>C</a:t>
                </a:r>
                <a:r>
                  <a:rPr lang="en-US" sz="3100" dirty="0"/>
                  <a:t> and an activation function </a:t>
                </a:r>
                <a:r>
                  <a:rPr lang="en-US" sz="3100" b="1" i="1" dirty="0">
                    <a:solidFill>
                      <a:srgbClr val="00B050"/>
                    </a:solidFill>
                  </a:rPr>
                  <a:t>a</a:t>
                </a:r>
                <a:r>
                  <a:rPr lang="en-US" sz="3100" dirty="0"/>
                  <a:t> </a:t>
                </a:r>
                <a:br>
                  <a:rPr lang="en-US" sz="3100" dirty="0"/>
                </a:br>
                <a:r>
                  <a:rPr lang="en-US" sz="3100" dirty="0"/>
                  <a:t>     (and </a:t>
                </a:r>
                <a:r>
                  <a:rPr lang="en-US" sz="3100" b="1" i="1" dirty="0">
                    <a:solidFill>
                      <a:srgbClr val="0070C0"/>
                    </a:solidFill>
                  </a:rPr>
                  <a:t>z</a:t>
                </a:r>
                <a:r>
                  <a:rPr lang="en-US" sz="3100" dirty="0"/>
                  <a:t> is the weighted sum, </a:t>
                </a:r>
                <a14:m>
                  <m:oMath xmlns:m="http://schemas.openxmlformats.org/officeDocument/2006/math">
                    <m:r>
                      <a:rPr lang="en-US" sz="3100" b="0" i="1" smtClean="0">
                        <a:latin typeface="Cambria Math" panose="02040503050406030204" pitchFamily="18" charset="0"/>
                      </a:rPr>
                      <m:t>𝑧</m:t>
                    </m:r>
                    <m:r>
                      <a:rPr lang="en-US" sz="3100" b="0" i="1" smtClean="0">
                        <a:latin typeface="Cambria Math" panose="02040503050406030204" pitchFamily="18" charset="0"/>
                      </a:rPr>
                      <m:t>=</m:t>
                    </m:r>
                    <m:nary>
                      <m:naryPr>
                        <m:chr m:val="∑"/>
                        <m:subHide m:val="on"/>
                        <m:supHide m:val="on"/>
                        <m:ctrlPr>
                          <a:rPr lang="en-US" sz="3100" b="0" i="1" smtClean="0">
                            <a:latin typeface="Cambria Math" panose="02040503050406030204" pitchFamily="18" charset="0"/>
                          </a:rPr>
                        </m:ctrlPr>
                      </m:naryPr>
                      <m:sub/>
                      <m:sup/>
                      <m:e>
                        <m:sSub>
                          <m:sSubPr>
                            <m:ctrlPr>
                              <a:rPr lang="en-US" sz="3100" b="0" i="1" smtClean="0">
                                <a:latin typeface="Cambria Math" panose="02040503050406030204" pitchFamily="18" charset="0"/>
                              </a:rPr>
                            </m:ctrlPr>
                          </m:sSubPr>
                          <m:e>
                            <m:r>
                              <a:rPr lang="en-US" sz="3100" b="0" i="1" smtClean="0">
                                <a:latin typeface="Cambria Math" panose="02040503050406030204" pitchFamily="18" charset="0"/>
                              </a:rPr>
                              <m:t>𝑤</m:t>
                            </m:r>
                          </m:e>
                          <m:sub>
                            <m:r>
                              <a:rPr lang="en-US" sz="3100" b="0" i="1" smtClean="0">
                                <a:latin typeface="Cambria Math" panose="02040503050406030204" pitchFamily="18" charset="0"/>
                              </a:rPr>
                              <m:t>𝑖</m:t>
                            </m:r>
                          </m:sub>
                        </m:sSub>
                        <m:r>
                          <a:rPr lang="en-US" sz="3100" b="0" i="1" smtClean="0">
                            <a:latin typeface="Cambria Math" panose="02040503050406030204" pitchFamily="18" charset="0"/>
                            <a:ea typeface="Cambria Math" panose="02040503050406030204" pitchFamily="18" charset="0"/>
                          </a:rPr>
                          <m:t>∙</m:t>
                        </m:r>
                        <m:sSub>
                          <m:sSubPr>
                            <m:ctrlPr>
                              <a:rPr lang="en-US" sz="3100" b="0" i="1" smtClean="0">
                                <a:latin typeface="Cambria Math" panose="02040503050406030204" pitchFamily="18" charset="0"/>
                                <a:ea typeface="Cambria Math" panose="02040503050406030204" pitchFamily="18" charset="0"/>
                              </a:rPr>
                            </m:ctrlPr>
                          </m:sSubPr>
                          <m:e>
                            <m:r>
                              <a:rPr lang="en-US" sz="3100" b="0" i="1" smtClean="0">
                                <a:latin typeface="Cambria Math" panose="02040503050406030204" pitchFamily="18" charset="0"/>
                                <a:ea typeface="Cambria Math" panose="02040503050406030204" pitchFamily="18" charset="0"/>
                              </a:rPr>
                              <m:t>𝑥</m:t>
                            </m:r>
                          </m:e>
                          <m:sub>
                            <m:r>
                              <a:rPr lang="en-US" sz="3100" b="0" i="1" smtClean="0">
                                <a:latin typeface="Cambria Math" panose="02040503050406030204" pitchFamily="18" charset="0"/>
                                <a:ea typeface="Cambria Math" panose="02040503050406030204" pitchFamily="18" charset="0"/>
                              </a:rPr>
                              <m:t>𝑖</m:t>
                            </m:r>
                          </m:sub>
                        </m:sSub>
                      </m:e>
                    </m:nary>
                  </m:oMath>
                </a14:m>
                <a:r>
                  <a:rPr lang="en-US" sz="3100" dirty="0"/>
                  <a:t>), </a:t>
                </a:r>
                <a:br>
                  <a:rPr lang="en-US" sz="3100" dirty="0"/>
                </a:br>
                <a:endParaRPr lang="en-US" sz="3100" dirty="0"/>
              </a:p>
              <a:p>
                <a:pPr marL="457200" lvl="1" indent="0">
                  <a:buNone/>
                </a:pPr>
                <a14:m>
                  <m:oMathPara xmlns:m="http://schemas.openxmlformats.org/officeDocument/2006/math">
                    <m:oMathParaPr>
                      <m:jc m:val="centerGroup"/>
                    </m:oMathParaPr>
                    <m:oMath xmlns:m="http://schemas.openxmlformats.org/officeDocument/2006/math">
                      <m:f>
                        <m:fPr>
                          <m:ctrlPr>
                            <a:rPr lang="en-US" sz="3100" b="1" i="1" smtClean="0">
                              <a:latin typeface="Cambria Math" panose="02040503050406030204" pitchFamily="18" charset="0"/>
                            </a:rPr>
                          </m:ctrlPr>
                        </m:fPr>
                        <m:num>
                          <m:r>
                            <a:rPr lang="en-US" sz="3100" b="1" i="1" smtClean="0">
                              <a:latin typeface="Cambria Math" panose="02040503050406030204" pitchFamily="18" charset="0"/>
                              <a:ea typeface="Cambria Math" panose="02040503050406030204" pitchFamily="18" charset="0"/>
                            </a:rPr>
                            <m:t>𝝏</m:t>
                          </m:r>
                          <m:r>
                            <a:rPr lang="en-US" sz="3100" b="1" i="1" smtClean="0">
                              <a:solidFill>
                                <a:srgbClr val="C00000"/>
                              </a:solidFill>
                              <a:latin typeface="Cambria Math" panose="02040503050406030204" pitchFamily="18" charset="0"/>
                              <a:ea typeface="Cambria Math" panose="02040503050406030204" pitchFamily="18" charset="0"/>
                            </a:rPr>
                            <m:t>𝑪</m:t>
                          </m:r>
                        </m:num>
                        <m:den>
                          <m:r>
                            <a:rPr lang="en-US" sz="3100" b="1" i="1" smtClean="0">
                              <a:latin typeface="Cambria Math" panose="02040503050406030204" pitchFamily="18" charset="0"/>
                              <a:ea typeface="Cambria Math" panose="02040503050406030204" pitchFamily="18" charset="0"/>
                            </a:rPr>
                            <m:t>𝝏</m:t>
                          </m:r>
                          <m:sSub>
                            <m:sSubPr>
                              <m:ctrlPr>
                                <a:rPr lang="en-US" sz="3100" b="1" i="1" smtClean="0">
                                  <a:latin typeface="Cambria Math" panose="02040503050406030204" pitchFamily="18" charset="0"/>
                                  <a:ea typeface="Cambria Math" panose="02040503050406030204" pitchFamily="18" charset="0"/>
                                </a:rPr>
                              </m:ctrlPr>
                            </m:sSubPr>
                            <m:e>
                              <m:r>
                                <a:rPr lang="en-US" sz="3100" b="1" i="1" smtClean="0">
                                  <a:latin typeface="Cambria Math" panose="02040503050406030204" pitchFamily="18" charset="0"/>
                                  <a:ea typeface="Cambria Math" panose="02040503050406030204" pitchFamily="18" charset="0"/>
                                </a:rPr>
                                <m:t>𝒘</m:t>
                              </m:r>
                            </m:e>
                            <m:sub>
                              <m:r>
                                <a:rPr lang="en-US" sz="3100" b="1" i="1" smtClean="0">
                                  <a:latin typeface="Cambria Math" panose="02040503050406030204" pitchFamily="18" charset="0"/>
                                  <a:ea typeface="Cambria Math" panose="02040503050406030204" pitchFamily="18" charset="0"/>
                                </a:rPr>
                                <m:t>𝒊</m:t>
                              </m:r>
                            </m:sub>
                          </m:sSub>
                        </m:den>
                      </m:f>
                      <m:r>
                        <a:rPr lang="en-US" sz="3100" b="1" i="1" smtClean="0">
                          <a:latin typeface="Cambria Math" panose="02040503050406030204" pitchFamily="18" charset="0"/>
                        </a:rPr>
                        <m:t>=</m:t>
                      </m:r>
                      <m:f>
                        <m:fPr>
                          <m:ctrlPr>
                            <a:rPr lang="en-US" sz="3100" b="1" i="1">
                              <a:latin typeface="Cambria Math" panose="02040503050406030204" pitchFamily="18" charset="0"/>
                            </a:rPr>
                          </m:ctrlPr>
                        </m:fPr>
                        <m:num>
                          <m:r>
                            <a:rPr lang="en-US" sz="3100" b="1" i="1">
                              <a:latin typeface="Cambria Math" panose="02040503050406030204" pitchFamily="18" charset="0"/>
                              <a:ea typeface="Cambria Math" panose="02040503050406030204" pitchFamily="18" charset="0"/>
                            </a:rPr>
                            <m:t>𝝏</m:t>
                          </m:r>
                          <m:r>
                            <a:rPr lang="en-US" sz="3100" b="1" i="1" smtClean="0">
                              <a:solidFill>
                                <a:srgbClr val="C00000"/>
                              </a:solidFill>
                              <a:latin typeface="Cambria Math" panose="02040503050406030204" pitchFamily="18" charset="0"/>
                              <a:ea typeface="Cambria Math" panose="02040503050406030204" pitchFamily="18" charset="0"/>
                            </a:rPr>
                            <m:t>𝑪</m:t>
                          </m:r>
                        </m:num>
                        <m:den>
                          <m:r>
                            <a:rPr lang="en-US" sz="3100" b="1" i="1">
                              <a:latin typeface="Cambria Math" panose="02040503050406030204" pitchFamily="18" charset="0"/>
                              <a:ea typeface="Cambria Math" panose="02040503050406030204" pitchFamily="18" charset="0"/>
                            </a:rPr>
                            <m:t>𝝏</m:t>
                          </m:r>
                          <m:r>
                            <a:rPr lang="en-US" sz="3100" b="1" i="1" smtClean="0">
                              <a:solidFill>
                                <a:srgbClr val="00B050"/>
                              </a:solidFill>
                              <a:latin typeface="Cambria Math" panose="02040503050406030204" pitchFamily="18" charset="0"/>
                              <a:ea typeface="Cambria Math" panose="02040503050406030204" pitchFamily="18" charset="0"/>
                            </a:rPr>
                            <m:t>𝒂</m:t>
                          </m:r>
                        </m:den>
                      </m:f>
                      <m:r>
                        <a:rPr lang="en-US" sz="3100" b="1" i="1" smtClean="0">
                          <a:latin typeface="Cambria Math" panose="02040503050406030204" pitchFamily="18" charset="0"/>
                          <a:ea typeface="Cambria Math" panose="02040503050406030204" pitchFamily="18" charset="0"/>
                        </a:rPr>
                        <m:t>∙</m:t>
                      </m:r>
                      <m:f>
                        <m:fPr>
                          <m:ctrlPr>
                            <a:rPr lang="en-US" sz="3100" b="1" i="1">
                              <a:latin typeface="Cambria Math" panose="02040503050406030204" pitchFamily="18" charset="0"/>
                            </a:rPr>
                          </m:ctrlPr>
                        </m:fPr>
                        <m:num>
                          <m:r>
                            <a:rPr lang="en-US" sz="3100" b="1" i="1">
                              <a:latin typeface="Cambria Math" panose="02040503050406030204" pitchFamily="18" charset="0"/>
                              <a:ea typeface="Cambria Math" panose="02040503050406030204" pitchFamily="18" charset="0"/>
                            </a:rPr>
                            <m:t>𝝏</m:t>
                          </m:r>
                          <m:r>
                            <a:rPr lang="en-US" sz="3100" b="1" i="1" smtClean="0">
                              <a:solidFill>
                                <a:srgbClr val="00B050"/>
                              </a:solidFill>
                              <a:latin typeface="Cambria Math" panose="02040503050406030204" pitchFamily="18" charset="0"/>
                              <a:ea typeface="Cambria Math" panose="02040503050406030204" pitchFamily="18" charset="0"/>
                            </a:rPr>
                            <m:t>𝒂</m:t>
                          </m:r>
                        </m:num>
                        <m:den>
                          <m:r>
                            <a:rPr lang="en-US" sz="3100" b="1" i="1">
                              <a:latin typeface="Cambria Math" panose="02040503050406030204" pitchFamily="18" charset="0"/>
                              <a:ea typeface="Cambria Math" panose="02040503050406030204" pitchFamily="18" charset="0"/>
                            </a:rPr>
                            <m:t>𝝏</m:t>
                          </m:r>
                          <m:r>
                            <a:rPr lang="en-US" sz="3100" b="1" i="1" smtClean="0">
                              <a:solidFill>
                                <a:srgbClr val="0070C0"/>
                              </a:solidFill>
                              <a:latin typeface="Cambria Math" panose="02040503050406030204" pitchFamily="18" charset="0"/>
                              <a:ea typeface="Cambria Math" panose="02040503050406030204" pitchFamily="18" charset="0"/>
                            </a:rPr>
                            <m:t>𝒛</m:t>
                          </m:r>
                        </m:den>
                      </m:f>
                      <m:r>
                        <a:rPr lang="en-US" sz="3100" b="1" i="1" smtClean="0">
                          <a:latin typeface="Cambria Math" panose="02040503050406030204" pitchFamily="18" charset="0"/>
                          <a:ea typeface="Cambria Math" panose="02040503050406030204" pitchFamily="18" charset="0"/>
                        </a:rPr>
                        <m:t>∙</m:t>
                      </m:r>
                      <m:f>
                        <m:fPr>
                          <m:ctrlPr>
                            <a:rPr lang="en-US" sz="3100" b="1" i="1">
                              <a:latin typeface="Cambria Math" panose="02040503050406030204" pitchFamily="18" charset="0"/>
                            </a:rPr>
                          </m:ctrlPr>
                        </m:fPr>
                        <m:num>
                          <m:r>
                            <a:rPr lang="en-US" sz="3100" b="1" i="1">
                              <a:latin typeface="Cambria Math" panose="02040503050406030204" pitchFamily="18" charset="0"/>
                              <a:ea typeface="Cambria Math" panose="02040503050406030204" pitchFamily="18" charset="0"/>
                            </a:rPr>
                            <m:t>𝝏</m:t>
                          </m:r>
                          <m:r>
                            <a:rPr lang="en-US" sz="3100" b="1" i="1" smtClean="0">
                              <a:solidFill>
                                <a:srgbClr val="0070C0"/>
                              </a:solidFill>
                              <a:latin typeface="Cambria Math" panose="02040503050406030204" pitchFamily="18" charset="0"/>
                              <a:ea typeface="Cambria Math" panose="02040503050406030204" pitchFamily="18" charset="0"/>
                            </a:rPr>
                            <m:t>𝒛</m:t>
                          </m:r>
                        </m:num>
                        <m:den>
                          <m:r>
                            <a:rPr lang="en-US" sz="3100" b="1" i="1">
                              <a:latin typeface="Cambria Math" panose="02040503050406030204" pitchFamily="18" charset="0"/>
                              <a:ea typeface="Cambria Math" panose="02040503050406030204" pitchFamily="18" charset="0"/>
                            </a:rPr>
                            <m:t>𝝏</m:t>
                          </m:r>
                          <m:sSub>
                            <m:sSubPr>
                              <m:ctrlPr>
                                <a:rPr lang="en-US" sz="3100" b="1" i="1">
                                  <a:latin typeface="Cambria Math" panose="02040503050406030204" pitchFamily="18" charset="0"/>
                                  <a:ea typeface="Cambria Math" panose="02040503050406030204" pitchFamily="18" charset="0"/>
                                </a:rPr>
                              </m:ctrlPr>
                            </m:sSubPr>
                            <m:e>
                              <m:r>
                                <a:rPr lang="en-US" sz="3100" b="1" i="1">
                                  <a:latin typeface="Cambria Math" panose="02040503050406030204" pitchFamily="18" charset="0"/>
                                  <a:ea typeface="Cambria Math" panose="02040503050406030204" pitchFamily="18" charset="0"/>
                                </a:rPr>
                                <m:t>𝒘</m:t>
                              </m:r>
                            </m:e>
                            <m:sub>
                              <m:r>
                                <a:rPr lang="en-US" sz="3100" b="1" i="1">
                                  <a:latin typeface="Cambria Math" panose="02040503050406030204" pitchFamily="18" charset="0"/>
                                  <a:ea typeface="Cambria Math" panose="02040503050406030204" pitchFamily="18" charset="0"/>
                                </a:rPr>
                                <m:t>𝒊</m:t>
                              </m:r>
                            </m:sub>
                          </m:sSub>
                        </m:den>
                      </m:f>
                    </m:oMath>
                  </m:oMathPara>
                </a14:m>
                <a:endParaRPr lang="en-US" sz="3100" b="1" dirty="0"/>
              </a:p>
              <a:p>
                <a:pPr>
                  <a:lnSpc>
                    <a:spcPct val="120000"/>
                  </a:lnSpc>
                </a:pPr>
                <a:r>
                  <a:rPr lang="en-US" sz="2400" dirty="0"/>
                  <a:t>Quadratic:</a:t>
                </a:r>
                <a:br>
                  <a:rPr lang="en-US" sz="2200" i="1" dirty="0">
                    <a:latin typeface="Cambria Math" panose="02040503050406030204" pitchFamily="18" charset="0"/>
                    <a:ea typeface="Cambria Math" panose="02040503050406030204" pitchFamily="18" charset="0"/>
                  </a:rPr>
                </a:br>
                <a14:m>
                  <m:oMath xmlns:m="http://schemas.openxmlformats.org/officeDocument/2006/math">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smtClean="0">
                            <a:solidFill>
                              <a:srgbClr val="C00000"/>
                            </a:solidFill>
                            <a:latin typeface="Cambria Math" panose="02040503050406030204" pitchFamily="18" charset="0"/>
                            <a:ea typeface="Cambria Math" panose="02040503050406030204" pitchFamily="18" charset="0"/>
                          </a:rPr>
                          <m:t>𝐶</m:t>
                        </m:r>
                      </m:num>
                      <m:den>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ea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𝑤</m:t>
                            </m:r>
                          </m:e>
                          <m:sub>
                            <m:r>
                              <a:rPr lang="en-US" sz="2900" i="1">
                                <a:latin typeface="Cambria Math" panose="02040503050406030204" pitchFamily="18" charset="0"/>
                                <a:ea typeface="Cambria Math" panose="02040503050406030204" pitchFamily="18" charset="0"/>
                              </a:rPr>
                              <m:t>𝑖</m:t>
                            </m:r>
                          </m:sub>
                        </m:sSub>
                      </m:den>
                    </m:f>
                    <m:r>
                      <a:rPr lang="en-US" sz="2900" i="1">
                        <a:latin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smtClean="0">
                            <a:solidFill>
                              <a:srgbClr val="C00000"/>
                            </a:solidFill>
                            <a:latin typeface="Cambria Math" panose="02040503050406030204" pitchFamily="18" charset="0"/>
                            <a:ea typeface="Cambria Math" panose="02040503050406030204" pitchFamily="18" charset="0"/>
                          </a:rPr>
                          <m:t>𝐶</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den>
                    </m:f>
                    <m:r>
                      <a:rPr lang="en-US" sz="2900" i="1">
                        <a:latin typeface="Cambria Math" panose="02040503050406030204" pitchFamily="18" charset="0"/>
                        <a:ea typeface="Cambria Math" panose="02040503050406030204" pitchFamily="18" charset="0"/>
                      </a:rPr>
                      <m:t>∙</m:t>
                    </m:r>
                    <m:d>
                      <m:dPr>
                        <m:begChr m:val="["/>
                        <m:endChr m:val="]"/>
                        <m:ctrlPr>
                          <a:rPr lang="en-US" sz="2900" i="1" smtClean="0">
                            <a:latin typeface="Cambria Math" panose="02040503050406030204" pitchFamily="18" charset="0"/>
                            <a:ea typeface="Cambria Math" panose="02040503050406030204" pitchFamily="18" charset="0"/>
                          </a:rPr>
                        </m:ctrlPr>
                      </m:dPr>
                      <m:e>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den>
                        </m:f>
                        <m:r>
                          <a:rPr lang="en-US" sz="2900" i="1">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num>
                          <m:den>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ea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𝑤</m:t>
                                </m:r>
                              </m:e>
                              <m:sub>
                                <m:r>
                                  <a:rPr lang="en-US" sz="2900" i="1">
                                    <a:latin typeface="Cambria Math" panose="02040503050406030204" pitchFamily="18" charset="0"/>
                                    <a:ea typeface="Cambria Math" panose="02040503050406030204" pitchFamily="18" charset="0"/>
                                  </a:rPr>
                                  <m:t>𝑖</m:t>
                                </m:r>
                              </m:sub>
                            </m:sSub>
                          </m:den>
                        </m:f>
                      </m:e>
                    </m:d>
                  </m:oMath>
                </a14:m>
                <a:br>
                  <a:rPr lang="en-US" sz="2900" dirty="0">
                    <a:ea typeface="Cambria Math" panose="02040503050406030204" pitchFamily="18" charset="0"/>
                  </a:rPr>
                </a:br>
                <a14:m>
                  <m:oMath xmlns:m="http://schemas.openxmlformats.org/officeDocument/2006/math">
                    <m:r>
                      <a:rPr lang="en-US" sz="2900" b="0" i="1" smtClean="0">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den>
                    </m:f>
                    <m:d>
                      <m:dPr>
                        <m:begChr m:val="{"/>
                        <m:endChr m:val="}"/>
                        <m:ctrlPr>
                          <a:rPr lang="en-US" sz="2900" i="1" smtClean="0">
                            <a:latin typeface="Cambria Math" panose="02040503050406030204" pitchFamily="18" charset="0"/>
                            <a:ea typeface="Cambria Math" panose="02040503050406030204" pitchFamily="18" charset="0"/>
                          </a:rPr>
                        </m:ctrlPr>
                      </m:dPr>
                      <m:e>
                        <m:f>
                          <m:fPr>
                            <m:ctrlPr>
                              <a:rPr lang="en-US" sz="2900" i="1" smtClean="0">
                                <a:latin typeface="Cambria Math" panose="02040503050406030204" pitchFamily="18" charset="0"/>
                                <a:ea typeface="Cambria Math" panose="02040503050406030204" pitchFamily="18" charset="0"/>
                              </a:rPr>
                            </m:ctrlPr>
                          </m:fPr>
                          <m:num>
                            <m:r>
                              <a:rPr lang="en-US" sz="2900" b="0" i="1" smtClean="0">
                                <a:latin typeface="Cambria Math" panose="02040503050406030204" pitchFamily="18" charset="0"/>
                                <a:ea typeface="Cambria Math" panose="02040503050406030204" pitchFamily="18" charset="0"/>
                              </a:rPr>
                              <m:t>1</m:t>
                            </m:r>
                          </m:num>
                          <m:den>
                            <m:r>
                              <a:rPr lang="en-US" sz="2900" b="0" i="1" smtClean="0">
                                <a:latin typeface="Cambria Math" panose="02040503050406030204" pitchFamily="18" charset="0"/>
                                <a:ea typeface="Cambria Math" panose="02040503050406030204" pitchFamily="18" charset="0"/>
                              </a:rPr>
                              <m:t>2</m:t>
                            </m:r>
                            <m:r>
                              <a:rPr lang="en-US" sz="2900" b="0" i="1" smtClean="0">
                                <a:latin typeface="Cambria Math" panose="02040503050406030204" pitchFamily="18" charset="0"/>
                                <a:ea typeface="Cambria Math" panose="02040503050406030204" pitchFamily="18" charset="0"/>
                              </a:rPr>
                              <m:t>𝑛</m:t>
                            </m:r>
                          </m:den>
                        </m:f>
                        <m:nary>
                          <m:naryPr>
                            <m:chr m:val="∑"/>
                            <m:supHide m:val="on"/>
                            <m:ctrlPr>
                              <a:rPr lang="en-US" sz="2900" i="1" smtClean="0">
                                <a:latin typeface="Cambria Math" panose="02040503050406030204" pitchFamily="18" charset="0"/>
                                <a:ea typeface="Cambria Math" panose="02040503050406030204" pitchFamily="18" charset="0"/>
                              </a:rPr>
                            </m:ctrlPr>
                          </m:naryPr>
                          <m:sub>
                            <m:r>
                              <m:rPr>
                                <m:brk m:alnAt="7"/>
                              </m:rPr>
                              <a:rPr lang="en-US" sz="2900" b="0" i="1" smtClean="0">
                                <a:latin typeface="Cambria Math" panose="02040503050406030204" pitchFamily="18" charset="0"/>
                                <a:ea typeface="Cambria Math" panose="02040503050406030204" pitchFamily="18" charset="0"/>
                              </a:rPr>
                              <m:t>𝑥</m:t>
                            </m:r>
                          </m:sub>
                          <m:sup/>
                          <m:e>
                            <m:sSup>
                              <m:sSupPr>
                                <m:ctrlPr>
                                  <a:rPr lang="en-US" sz="2900" i="1" smtClean="0">
                                    <a:latin typeface="Cambria Math" panose="02040503050406030204" pitchFamily="18" charset="0"/>
                                    <a:ea typeface="Cambria Math" panose="02040503050406030204" pitchFamily="18" charset="0"/>
                                  </a:rPr>
                                </m:ctrlPr>
                              </m:sSupPr>
                              <m:e>
                                <m:r>
                                  <a:rPr lang="en-US" sz="2900" b="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𝑦</m:t>
                                </m:r>
                                <m:d>
                                  <m:dPr>
                                    <m:ctrlPr>
                                      <a:rPr lang="en-US" sz="2900" b="0" i="1" smtClean="0">
                                        <a:latin typeface="Cambria Math" panose="02040503050406030204" pitchFamily="18" charset="0"/>
                                        <a:ea typeface="Cambria Math" panose="02040503050406030204" pitchFamily="18" charset="0"/>
                                      </a:rPr>
                                    </m:ctrlPr>
                                  </m:dPr>
                                  <m:e>
                                    <m:r>
                                      <a:rPr lang="en-US" sz="2900" b="0" i="1" smtClean="0">
                                        <a:latin typeface="Cambria Math" panose="02040503050406030204" pitchFamily="18" charset="0"/>
                                        <a:ea typeface="Cambria Math" panose="02040503050406030204" pitchFamily="18" charset="0"/>
                                      </a:rPr>
                                      <m:t>𝑥</m:t>
                                    </m:r>
                                  </m:e>
                                </m:d>
                                <m:r>
                                  <a:rPr lang="en-US" sz="2900" b="0" i="1" smtClean="0">
                                    <a:latin typeface="Cambria Math" panose="02040503050406030204" pitchFamily="18" charset="0"/>
                                    <a:ea typeface="Cambria Math" panose="02040503050406030204" pitchFamily="18" charset="0"/>
                                  </a:rPr>
                                  <m:t>−</m:t>
                                </m:r>
                                <m:r>
                                  <a:rPr lang="en-US" sz="2900" b="0" i="1" smtClean="0">
                                    <a:latin typeface="Cambria Math" panose="02040503050406030204" pitchFamily="18" charset="0"/>
                                    <a:ea typeface="Cambria Math" panose="02040503050406030204" pitchFamily="18" charset="0"/>
                                  </a:rPr>
                                  <m:t>𝑎</m:t>
                                </m:r>
                                <m:r>
                                  <a:rPr lang="en-US" sz="2900" b="0" i="1" smtClean="0">
                                    <a:latin typeface="Cambria Math" panose="02040503050406030204" pitchFamily="18" charset="0"/>
                                    <a:ea typeface="Cambria Math" panose="02040503050406030204" pitchFamily="18" charset="0"/>
                                  </a:rPr>
                                  <m:t>)</m:t>
                                </m:r>
                              </m:e>
                              <m:sup>
                                <m:r>
                                  <a:rPr lang="en-US" sz="2900" b="0" i="1" smtClean="0">
                                    <a:latin typeface="Cambria Math" panose="02040503050406030204" pitchFamily="18" charset="0"/>
                                    <a:ea typeface="Cambria Math" panose="02040503050406030204" pitchFamily="18" charset="0"/>
                                  </a:rPr>
                                  <m:t>2</m:t>
                                </m:r>
                              </m:sup>
                            </m:sSup>
                          </m:e>
                        </m:nary>
                      </m:e>
                    </m:d>
                    <m:r>
                      <a:rPr lang="en-US" sz="2900" i="1">
                        <a:latin typeface="Cambria Math" panose="02040503050406030204" pitchFamily="18" charset="0"/>
                        <a:ea typeface="Cambria Math" panose="02040503050406030204" pitchFamily="18" charset="0"/>
                      </a:rPr>
                      <m:t>∙</m:t>
                    </m:r>
                    <m:d>
                      <m:dPr>
                        <m:begChr m:val="["/>
                        <m:endChr m:val="]"/>
                        <m:ctrlPr>
                          <a:rPr lang="en-US" sz="2900" i="1">
                            <a:latin typeface="Cambria Math" panose="02040503050406030204" pitchFamily="18" charset="0"/>
                            <a:ea typeface="Cambria Math" panose="02040503050406030204" pitchFamily="18" charset="0"/>
                          </a:rPr>
                        </m:ctrlPr>
                      </m:dPr>
                      <m:e>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den>
                        </m:f>
                        <m:r>
                          <a:rPr lang="en-US" sz="2900" i="1">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num>
                          <m:den>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ea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𝑤</m:t>
                                </m:r>
                              </m:e>
                              <m:sub>
                                <m:r>
                                  <a:rPr lang="en-US" sz="2900" i="1">
                                    <a:latin typeface="Cambria Math" panose="02040503050406030204" pitchFamily="18" charset="0"/>
                                    <a:ea typeface="Cambria Math" panose="02040503050406030204" pitchFamily="18" charset="0"/>
                                  </a:rPr>
                                  <m:t>𝑖</m:t>
                                </m:r>
                              </m:sub>
                            </m:sSub>
                          </m:den>
                        </m:f>
                      </m:e>
                    </m:d>
                  </m:oMath>
                </a14:m>
                <a:br>
                  <a:rPr lang="en-US" sz="2900" dirty="0">
                    <a:ea typeface="Cambria Math" panose="02040503050406030204" pitchFamily="18" charset="0"/>
                  </a:rPr>
                </a:br>
                <a14:m>
                  <m:oMath xmlns:m="http://schemas.openxmlformats.org/officeDocument/2006/math">
                    <m:r>
                      <a:rPr lang="en-US" sz="2900" b="0" i="1" smtClean="0">
                        <a:latin typeface="Cambria Math" panose="02040503050406030204" pitchFamily="18" charset="0"/>
                        <a:ea typeface="Cambria Math" panose="02040503050406030204" pitchFamily="18" charset="0"/>
                      </a:rPr>
                      <m:t>=</m:t>
                    </m:r>
                    <m:f>
                      <m:fPr>
                        <m:ctrlPr>
                          <a:rPr lang="en-US" sz="2900" b="0" i="1" smtClean="0">
                            <a:latin typeface="Cambria Math" panose="02040503050406030204" pitchFamily="18" charset="0"/>
                            <a:ea typeface="Cambria Math" panose="02040503050406030204" pitchFamily="18" charset="0"/>
                          </a:rPr>
                        </m:ctrlPr>
                      </m:fPr>
                      <m:num>
                        <m:r>
                          <a:rPr lang="en-US" sz="2900" b="0" i="1" smtClean="0">
                            <a:latin typeface="Cambria Math" panose="02040503050406030204" pitchFamily="18" charset="0"/>
                            <a:ea typeface="Cambria Math" panose="02040503050406030204" pitchFamily="18" charset="0"/>
                          </a:rPr>
                          <m:t>1</m:t>
                        </m:r>
                      </m:num>
                      <m:den>
                        <m:r>
                          <a:rPr lang="en-US" sz="2900" b="0" i="1" smtClean="0">
                            <a:latin typeface="Cambria Math" panose="02040503050406030204" pitchFamily="18" charset="0"/>
                            <a:ea typeface="Cambria Math" panose="02040503050406030204" pitchFamily="18" charset="0"/>
                          </a:rPr>
                          <m:t>2</m:t>
                        </m:r>
                        <m:r>
                          <a:rPr lang="en-US" sz="2900" b="0" i="1" smtClean="0">
                            <a:latin typeface="Cambria Math" panose="02040503050406030204" pitchFamily="18" charset="0"/>
                            <a:ea typeface="Cambria Math" panose="02040503050406030204" pitchFamily="18" charset="0"/>
                          </a:rPr>
                          <m:t>𝑛</m:t>
                        </m:r>
                      </m:den>
                    </m:f>
                    <m:r>
                      <a:rPr lang="en-US" sz="2900" b="0" i="1" smtClean="0">
                        <a:latin typeface="Cambria Math" panose="02040503050406030204" pitchFamily="18" charset="0"/>
                        <a:ea typeface="Cambria Math" panose="02040503050406030204" pitchFamily="18" charset="0"/>
                      </a:rPr>
                      <m:t>∙</m:t>
                    </m:r>
                    <m:nary>
                      <m:naryPr>
                        <m:chr m:val="∑"/>
                        <m:supHide m:val="on"/>
                        <m:ctrlPr>
                          <a:rPr lang="en-US" sz="2900" i="1">
                            <a:latin typeface="Cambria Math" panose="02040503050406030204" pitchFamily="18" charset="0"/>
                            <a:ea typeface="Cambria Math" panose="02040503050406030204" pitchFamily="18" charset="0"/>
                          </a:rPr>
                        </m:ctrlPr>
                      </m:naryPr>
                      <m:sub>
                        <m:r>
                          <m:rPr>
                            <m:brk m:alnAt="7"/>
                          </m:rPr>
                          <a:rPr lang="en-US" sz="2900" i="1">
                            <a:latin typeface="Cambria Math" panose="02040503050406030204" pitchFamily="18" charset="0"/>
                            <a:ea typeface="Cambria Math" panose="02040503050406030204" pitchFamily="18" charset="0"/>
                          </a:rPr>
                          <m:t>𝑥</m:t>
                        </m:r>
                      </m:sub>
                      <m:sup/>
                      <m:e>
                        <m:d>
                          <m:dPr>
                            <m:begChr m:val="{"/>
                            <m:endChr m:val="}"/>
                            <m:ctrlPr>
                              <a:rPr lang="en-US" sz="2900" i="1" smtClean="0">
                                <a:latin typeface="Cambria Math" panose="02040503050406030204" pitchFamily="18" charset="0"/>
                                <a:ea typeface="Cambria Math" panose="02040503050406030204" pitchFamily="18" charset="0"/>
                              </a:rPr>
                            </m:ctrlPr>
                          </m:dPr>
                          <m:e>
                            <m:sSup>
                              <m:sSupPr>
                                <m:ctrlPr>
                                  <a:rPr lang="en-US" sz="2900" i="1">
                                    <a:latin typeface="Cambria Math" panose="02040503050406030204" pitchFamily="18" charset="0"/>
                                    <a:ea typeface="Cambria Math" panose="02040503050406030204" pitchFamily="18" charset="0"/>
                                  </a:rPr>
                                </m:ctrlPr>
                              </m:sSupPr>
                              <m:e>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den>
                                </m:f>
                                <m:d>
                                  <m:dPr>
                                    <m:ctrlPr>
                                      <a:rPr lang="en-US" sz="2900" i="1">
                                        <a:latin typeface="Cambria Math" panose="02040503050406030204" pitchFamily="18" charset="0"/>
                                        <a:ea typeface="Cambria Math" panose="02040503050406030204" pitchFamily="18" charset="0"/>
                                      </a:rPr>
                                    </m:ctrlPr>
                                  </m:dPr>
                                  <m:e>
                                    <m:r>
                                      <a:rPr lang="en-US" sz="2900" i="1">
                                        <a:latin typeface="Cambria Math" panose="02040503050406030204" pitchFamily="18" charset="0"/>
                                        <a:ea typeface="Cambria Math" panose="02040503050406030204" pitchFamily="18" charset="0"/>
                                      </a:rPr>
                                      <m:t>𝑦</m:t>
                                    </m:r>
                                    <m:d>
                                      <m:dPr>
                                        <m:ctrlPr>
                                          <a:rPr lang="en-US" sz="2900" i="1">
                                            <a:latin typeface="Cambria Math" panose="02040503050406030204" pitchFamily="18" charset="0"/>
                                            <a:ea typeface="Cambria Math" panose="02040503050406030204" pitchFamily="18" charset="0"/>
                                          </a:rPr>
                                        </m:ctrlPr>
                                      </m:dPr>
                                      <m:e>
                                        <m:r>
                                          <a:rPr lang="en-US" sz="2900" i="1">
                                            <a:latin typeface="Cambria Math" panose="02040503050406030204" pitchFamily="18" charset="0"/>
                                            <a:ea typeface="Cambria Math" panose="02040503050406030204" pitchFamily="18" charset="0"/>
                                          </a:rPr>
                                          <m:t>𝑥</m:t>
                                        </m:r>
                                      </m:e>
                                    </m:d>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e>
                                </m:d>
                              </m:e>
                              <m:sup>
                                <m:r>
                                  <a:rPr lang="en-US" sz="2900" i="1">
                                    <a:latin typeface="Cambria Math" panose="02040503050406030204" pitchFamily="18" charset="0"/>
                                    <a:ea typeface="Cambria Math" panose="02040503050406030204" pitchFamily="18" charset="0"/>
                                  </a:rPr>
                                  <m:t>2</m:t>
                                </m:r>
                              </m:sup>
                            </m:sSup>
                          </m:e>
                        </m:d>
                        <m:r>
                          <a:rPr lang="en-US" sz="2900" i="1">
                            <a:latin typeface="Cambria Math" panose="02040503050406030204" pitchFamily="18" charset="0"/>
                            <a:ea typeface="Cambria Math" panose="02040503050406030204" pitchFamily="18" charset="0"/>
                          </a:rPr>
                          <m:t>∙</m:t>
                        </m:r>
                        <m:d>
                          <m:dPr>
                            <m:begChr m:val="["/>
                            <m:endChr m:val="]"/>
                            <m:ctrlPr>
                              <a:rPr lang="en-US" sz="2900" i="1">
                                <a:latin typeface="Cambria Math" panose="02040503050406030204" pitchFamily="18" charset="0"/>
                                <a:ea typeface="Cambria Math" panose="02040503050406030204" pitchFamily="18" charset="0"/>
                              </a:rPr>
                            </m:ctrlPr>
                          </m:dPr>
                          <m:e>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den>
                            </m:f>
                            <m:r>
                              <a:rPr lang="en-US" sz="2900" i="1">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num>
                              <m:den>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ea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𝑤</m:t>
                                    </m:r>
                                  </m:e>
                                  <m:sub>
                                    <m:r>
                                      <a:rPr lang="en-US" sz="2900" i="1">
                                        <a:latin typeface="Cambria Math" panose="02040503050406030204" pitchFamily="18" charset="0"/>
                                        <a:ea typeface="Cambria Math" panose="02040503050406030204" pitchFamily="18" charset="0"/>
                                      </a:rPr>
                                      <m:t>𝑖</m:t>
                                    </m:r>
                                  </m:sub>
                                </m:sSub>
                              </m:den>
                            </m:f>
                          </m:e>
                        </m:d>
                      </m:e>
                    </m:nary>
                  </m:oMath>
                </a14:m>
                <a:br>
                  <a:rPr lang="en-US" sz="2900" dirty="0">
                    <a:ea typeface="Cambria Math" panose="02040503050406030204" pitchFamily="18" charset="0"/>
                  </a:rPr>
                </a:br>
                <a14:m>
                  <m:oMath xmlns:m="http://schemas.openxmlformats.org/officeDocument/2006/math">
                    <m:r>
                      <a:rPr lang="en-US" sz="2900" b="0" i="1" smtClean="0">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1</m:t>
                        </m:r>
                      </m:num>
                      <m:den>
                        <m:r>
                          <a:rPr lang="en-US" sz="2900" i="1">
                            <a:latin typeface="Cambria Math" panose="02040503050406030204" pitchFamily="18" charset="0"/>
                            <a:ea typeface="Cambria Math" panose="02040503050406030204" pitchFamily="18" charset="0"/>
                          </a:rPr>
                          <m:t>𝑛</m:t>
                        </m:r>
                      </m:den>
                    </m:f>
                    <m:r>
                      <a:rPr lang="en-US" sz="2900" i="1">
                        <a:latin typeface="Cambria Math" panose="02040503050406030204" pitchFamily="18" charset="0"/>
                        <a:ea typeface="Cambria Math" panose="02040503050406030204" pitchFamily="18" charset="0"/>
                      </a:rPr>
                      <m:t>∙</m:t>
                    </m:r>
                    <m:nary>
                      <m:naryPr>
                        <m:chr m:val="∑"/>
                        <m:supHide m:val="on"/>
                        <m:ctrlPr>
                          <a:rPr lang="en-US" sz="2900" i="1">
                            <a:latin typeface="Cambria Math" panose="02040503050406030204" pitchFamily="18" charset="0"/>
                            <a:ea typeface="Cambria Math" panose="02040503050406030204" pitchFamily="18" charset="0"/>
                          </a:rPr>
                        </m:ctrlPr>
                      </m:naryPr>
                      <m:sub>
                        <m:r>
                          <m:rPr>
                            <m:brk m:alnAt="7"/>
                          </m:rPr>
                          <a:rPr lang="en-US" sz="2900" i="1">
                            <a:latin typeface="Cambria Math" panose="02040503050406030204" pitchFamily="18" charset="0"/>
                            <a:ea typeface="Cambria Math" panose="02040503050406030204" pitchFamily="18" charset="0"/>
                          </a:rPr>
                          <m:t>𝑥</m:t>
                        </m:r>
                      </m:sub>
                      <m:sup/>
                      <m:e>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𝑦</m:t>
                        </m:r>
                        <m:d>
                          <m:dPr>
                            <m:ctrlPr>
                              <a:rPr lang="en-US" sz="2900" i="1">
                                <a:latin typeface="Cambria Math" panose="02040503050406030204" pitchFamily="18" charset="0"/>
                                <a:ea typeface="Cambria Math" panose="02040503050406030204" pitchFamily="18" charset="0"/>
                              </a:rPr>
                            </m:ctrlPr>
                          </m:dPr>
                          <m:e>
                            <m:r>
                              <a:rPr lang="en-US" sz="2900" i="1">
                                <a:latin typeface="Cambria Math" panose="02040503050406030204" pitchFamily="18" charset="0"/>
                                <a:ea typeface="Cambria Math" panose="02040503050406030204" pitchFamily="18" charset="0"/>
                              </a:rPr>
                              <m:t>𝑥</m:t>
                            </m:r>
                          </m:e>
                        </m:d>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r>
                          <a:rPr lang="en-US" sz="2900" i="1">
                            <a:latin typeface="Cambria Math" panose="02040503050406030204" pitchFamily="18" charset="0"/>
                            <a:ea typeface="Cambria Math" panose="02040503050406030204" pitchFamily="18" charset="0"/>
                          </a:rPr>
                          <m:t>)∙</m:t>
                        </m:r>
                        <m:d>
                          <m:dPr>
                            <m:begChr m:val="["/>
                            <m:endChr m:val="]"/>
                            <m:ctrlPr>
                              <a:rPr lang="en-US" sz="2900" i="1">
                                <a:latin typeface="Cambria Math" panose="02040503050406030204" pitchFamily="18" charset="0"/>
                                <a:ea typeface="Cambria Math" panose="02040503050406030204" pitchFamily="18" charset="0"/>
                              </a:rPr>
                            </m:ctrlPr>
                          </m:dPr>
                          <m:e>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𝑎</m:t>
                                </m:r>
                              </m:num>
                              <m:den>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den>
                            </m:f>
                            <m:r>
                              <a:rPr lang="en-US" sz="2900" i="1">
                                <a:latin typeface="Cambria Math" panose="02040503050406030204" pitchFamily="18" charset="0"/>
                                <a:ea typeface="Cambria Math" panose="02040503050406030204" pitchFamily="18" charset="0"/>
                              </a:rPr>
                              <m:t>∙</m:t>
                            </m:r>
                            <m:f>
                              <m:fPr>
                                <m:ctrlPr>
                                  <a:rPr lang="en-US" sz="2900" i="1">
                                    <a:latin typeface="Cambria Math" panose="02040503050406030204" pitchFamily="18" charset="0"/>
                                    <a:ea typeface="Cambria Math" panose="02040503050406030204" pitchFamily="18" charset="0"/>
                                  </a:rPr>
                                </m:ctrlPr>
                              </m:fPr>
                              <m:num>
                                <m:r>
                                  <a:rPr lang="en-US" sz="2900" i="1">
                                    <a:latin typeface="Cambria Math" panose="02040503050406030204" pitchFamily="18" charset="0"/>
                                    <a:ea typeface="Cambria Math" panose="02040503050406030204" pitchFamily="18" charset="0"/>
                                  </a:rPr>
                                  <m:t>𝜕</m:t>
                                </m:r>
                                <m:r>
                                  <a:rPr lang="en-US" sz="2900" i="1">
                                    <a:latin typeface="Cambria Math" panose="02040503050406030204" pitchFamily="18" charset="0"/>
                                    <a:ea typeface="Cambria Math" panose="02040503050406030204" pitchFamily="18" charset="0"/>
                                  </a:rPr>
                                  <m:t>𝑧</m:t>
                                </m:r>
                              </m:num>
                              <m:den>
                                <m:r>
                                  <a:rPr lang="en-US" sz="2900" i="1">
                                    <a:latin typeface="Cambria Math" panose="02040503050406030204" pitchFamily="18" charset="0"/>
                                    <a:ea typeface="Cambria Math" panose="02040503050406030204" pitchFamily="18" charset="0"/>
                                  </a:rPr>
                                  <m:t>𝜕</m:t>
                                </m:r>
                                <m:sSub>
                                  <m:sSubPr>
                                    <m:ctrlPr>
                                      <a:rPr lang="en-US" sz="2900" i="1">
                                        <a:latin typeface="Cambria Math" panose="02040503050406030204" pitchFamily="18" charset="0"/>
                                        <a:ea typeface="Cambria Math" panose="02040503050406030204" pitchFamily="18" charset="0"/>
                                      </a:rPr>
                                    </m:ctrlPr>
                                  </m:sSubPr>
                                  <m:e>
                                    <m:r>
                                      <a:rPr lang="en-US" sz="2900" i="1">
                                        <a:latin typeface="Cambria Math" panose="02040503050406030204" pitchFamily="18" charset="0"/>
                                        <a:ea typeface="Cambria Math" panose="02040503050406030204" pitchFamily="18" charset="0"/>
                                      </a:rPr>
                                      <m:t>𝑤</m:t>
                                    </m:r>
                                  </m:e>
                                  <m:sub>
                                    <m:r>
                                      <a:rPr lang="en-US" sz="2900" i="1">
                                        <a:latin typeface="Cambria Math" panose="02040503050406030204" pitchFamily="18" charset="0"/>
                                        <a:ea typeface="Cambria Math" panose="02040503050406030204" pitchFamily="18" charset="0"/>
                                      </a:rPr>
                                      <m:t>𝑖</m:t>
                                    </m:r>
                                  </m:sub>
                                </m:sSub>
                              </m:den>
                            </m:f>
                          </m:e>
                        </m:d>
                      </m:e>
                    </m:nary>
                  </m:oMath>
                </a14:m>
                <a:endParaRPr lang="en-US" sz="2900" dirty="0"/>
              </a:p>
              <a:p>
                <a:pPr marL="0" indent="0">
                  <a:buNone/>
                </a:pPr>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838200"/>
                <a:ext cx="8229600" cy="5562600"/>
              </a:xfrm>
              <a:blipFill>
                <a:blip r:embed="rId2"/>
                <a:stretch>
                  <a:fillRect l="-370" t="-1974"/>
                </a:stretch>
              </a:blipFill>
            </p:spPr>
            <p:txBody>
              <a:bodyPr/>
              <a:lstStyle/>
              <a:p>
                <a:r>
                  <a:rPr lang="en-US">
                    <a:noFill/>
                  </a:rPr>
                  <a:t> </a:t>
                </a:r>
              </a:p>
            </p:txBody>
          </p:sp>
        </mc:Fallback>
      </mc:AlternateContent>
      <p:sp>
        <p:nvSpPr>
          <p:cNvPr id="5" name="Rectangle: Rounded Corners 4">
            <a:extLst>
              <a:ext uri="{FF2B5EF4-FFF2-40B4-BE49-F238E27FC236}">
                <a16:creationId xmlns:a16="http://schemas.microsoft.com/office/drawing/2014/main" id="{54D5210F-2061-4BC3-BBC9-3E65ABFDAF91}"/>
              </a:ext>
            </a:extLst>
          </p:cNvPr>
          <p:cNvSpPr/>
          <p:nvPr/>
        </p:nvSpPr>
        <p:spPr>
          <a:xfrm>
            <a:off x="1600200" y="838200"/>
            <a:ext cx="6019800" cy="2133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7916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5</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533400"/>
                <a:ext cx="8610600" cy="5867400"/>
              </a:xfrm>
            </p:spPr>
            <p:txBody>
              <a:bodyPr>
                <a:normAutofit lnSpcReduction="10000"/>
              </a:bodyPr>
              <a:lstStyle/>
              <a:p>
                <a:pPr>
                  <a:lnSpc>
                    <a:spcPct val="120000"/>
                  </a:lnSpc>
                </a:pPr>
                <a:r>
                  <a:rPr lang="en-US" sz="2400" dirty="0"/>
                  <a:t>Cross Entropy:</a:t>
                </a:r>
                <a:br>
                  <a:rPr lang="en-US" sz="2200" i="1" dirty="0">
                    <a:latin typeface="Cambria Math" panose="02040503050406030204" pitchFamily="18" charset="0"/>
                    <a:ea typeface="Cambria Math" panose="02040503050406030204" pitchFamily="18" charset="0"/>
                  </a:rPr>
                </a:b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smtClean="0">
                            <a:solidFill>
                              <a:srgbClr val="C00000"/>
                            </a:solidFill>
                            <a:latin typeface="Cambria Math" panose="02040503050406030204" pitchFamily="18" charset="0"/>
                            <a:ea typeface="Cambria Math" panose="02040503050406030204" pitchFamily="18" charset="0"/>
                          </a:rPr>
                          <m:t>𝐶</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smtClean="0">
                            <a:solidFill>
                              <a:srgbClr val="C00000"/>
                            </a:solidFill>
                            <a:latin typeface="Cambria Math" panose="02040503050406030204" pitchFamily="18" charset="0"/>
                            <a:ea typeface="Cambria Math" panose="02040503050406030204" pitchFamily="18" charset="0"/>
                          </a:rPr>
                          <m:t>𝐶</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r>
                      <a:rPr lang="en-US" sz="2000" i="1">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oMath>
                </a14:m>
                <a:br>
                  <a:rPr lang="en-US" sz="2000" dirty="0">
                    <a:ea typeface="Cambria Math" panose="02040503050406030204" pitchFamily="18" charset="0"/>
                  </a:rPr>
                </a:b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d>
                      <m:dPr>
                        <m:begChr m:val="{"/>
                        <m:endChr m:val="}"/>
                        <m:ctrlPr>
                          <a:rPr lang="en-US" sz="200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m:t>
                        </m:r>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𝑛</m:t>
                            </m:r>
                          </m:den>
                        </m:f>
                        <m:nary>
                          <m:naryPr>
                            <m:chr m:val="∑"/>
                            <m:supHide m:val="on"/>
                            <m:ctrlPr>
                              <a:rPr lang="en-US" sz="2000" i="1" smtClean="0">
                                <a:latin typeface="Cambria Math" panose="02040503050406030204" pitchFamily="18" charset="0"/>
                                <a:ea typeface="Cambria Math" panose="02040503050406030204" pitchFamily="18" charset="0"/>
                              </a:rPr>
                            </m:ctrlPr>
                          </m:naryPr>
                          <m:sub>
                            <m:r>
                              <m:rPr>
                                <m:brk m:alnAt="7"/>
                              </m:rPr>
                              <a:rPr lang="en-US" sz="2000" b="0" i="1" smtClean="0">
                                <a:latin typeface="Cambria Math" panose="02040503050406030204" pitchFamily="18" charset="0"/>
                                <a:ea typeface="Cambria Math" panose="02040503050406030204" pitchFamily="18" charset="0"/>
                              </a:rPr>
                              <m:t>𝑥</m:t>
                            </m:r>
                          </m:sub>
                          <m:sup/>
                          <m:e>
                            <m:d>
                              <m:dPr>
                                <m:begChr m:val="["/>
                                <m:endChr m:val="]"/>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smtClean="0">
                                    <a:latin typeface="Cambria Math" panose="02040503050406030204" pitchFamily="18" charset="0"/>
                                    <a:ea typeface="Cambria Math" panose="02040503050406030204" pitchFamily="18" charset="0"/>
                                  </a:rPr>
                                  <m:t>∙</m:t>
                                </m:r>
                                <m:func>
                                  <m:funcPr>
                                    <m:ctrlPr>
                                      <a:rPr lang="en-US" sz="2000" i="1" smtClean="0">
                                        <a:latin typeface="Cambria Math" panose="02040503050406030204" pitchFamily="18" charset="0"/>
                                        <a:ea typeface="Cambria Math" panose="02040503050406030204" pitchFamily="18" charset="0"/>
                                      </a:rPr>
                                    </m:ctrlPr>
                                  </m:funcPr>
                                  <m:fName>
                                    <m:r>
                                      <m:rPr>
                                        <m:sty m:val="p"/>
                                      </m:rPr>
                                      <a:rPr lang="en-US" sz="200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𝑎</m:t>
                                    </m:r>
                                  </m:e>
                                </m:func>
                                <m:r>
                                  <a:rPr lang="en-US" sz="2000" b="0" i="1" smtClean="0">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(1−</m:t>
                                    </m:r>
                                    <m:r>
                                      <a:rPr lang="en-US" sz="2000" b="0" i="1" smtClean="0">
                                        <a:latin typeface="Cambria Math" panose="02040503050406030204" pitchFamily="18" charset="0"/>
                                        <a:ea typeface="Cambria Math" panose="02040503050406030204" pitchFamily="18" charset="0"/>
                                      </a:rPr>
                                      <m:t>𝑎</m:t>
                                    </m:r>
                                    <m:r>
                                      <a:rPr lang="en-US" sz="2000" b="0" i="1" smtClean="0">
                                        <a:latin typeface="Cambria Math" panose="02040503050406030204" pitchFamily="18" charset="0"/>
                                        <a:ea typeface="Cambria Math" panose="02040503050406030204" pitchFamily="18" charset="0"/>
                                      </a:rPr>
                                      <m:t>)</m:t>
                                    </m:r>
                                  </m:e>
                                </m:func>
                              </m:e>
                            </m:d>
                          </m:e>
                        </m:nary>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oMath>
                </a14:m>
                <a:br>
                  <a:rPr lang="en-US" sz="2000" dirty="0">
                    <a:ea typeface="Cambria Math" panose="02040503050406030204" pitchFamily="18" charset="0"/>
                  </a:rPr>
                </a:b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sub>
                      <m:sup/>
                      <m:e>
                        <m:r>
                          <a:rPr lang="en-US" sz="2000" b="0" i="1" smtClean="0">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d>
                              <m:dPr>
                                <m:begChr m:val="["/>
                                <m:endChr m:val="]"/>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ln</m:t>
                                    </m:r>
                                  </m:fName>
                                  <m:e>
                                    <m:r>
                                      <a:rPr lang="en-US" sz="2000" i="1">
                                        <a:latin typeface="Cambria Math" panose="02040503050406030204" pitchFamily="18" charset="0"/>
                                        <a:ea typeface="Cambria Math" panose="02040503050406030204" pitchFamily="18" charset="0"/>
                                      </a:rPr>
                                      <m:t>𝑎</m:t>
                                    </m:r>
                                  </m:e>
                                </m:func>
                              </m:e>
                            </m:d>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d>
                              <m:dPr>
                                <m:begChr m:val="["/>
                                <m:endChr m:val="]"/>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ln</m:t>
                                    </m:r>
                                  </m:fName>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m:t>
                                    </m:r>
                                  </m:e>
                                </m:func>
                              </m:e>
                            </m:d>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e>
                    </m:nary>
                  </m:oMath>
                </a14:m>
                <a:br>
                  <a:rPr lang="en-US" sz="2000" dirty="0">
                    <a:ea typeface="Cambria Math" panose="02040503050406030204" pitchFamily="18" charset="0"/>
                  </a:rPr>
                </a:b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r>
                      <a:rPr lang="en-US" sz="2000" i="1">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sub>
                      <m:sup/>
                      <m:e>
                        <m:r>
                          <a:rPr lang="en-US" sz="2000" b="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a:rPr lang="en-US" sz="2000" i="1">
                                    <a:latin typeface="Cambria Math" panose="02040503050406030204" pitchFamily="18" charset="0"/>
                                    <a:ea typeface="Cambria Math" panose="02040503050406030204" pitchFamily="18" charset="0"/>
                                  </a:rPr>
                                  <m:t>𝑎</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num>
                              <m:den>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func>
                              <m:funcPr>
                                <m:ctrlPr>
                                  <a:rPr lang="en-US" sz="2000" i="1">
                                    <a:latin typeface="Cambria Math" panose="02040503050406030204" pitchFamily="18" charset="0"/>
                                    <a:ea typeface="Cambria Math" panose="02040503050406030204" pitchFamily="18" charset="0"/>
                                  </a:rPr>
                                </m:ctrlPr>
                              </m:funcPr>
                              <m:fName>
                                <m:r>
                                  <m:rPr>
                                    <m:sty m:val="p"/>
                                  </m:rPr>
                                  <a:rPr lang="en-US" sz="2000">
                                    <a:latin typeface="Cambria Math" panose="02040503050406030204" pitchFamily="18" charset="0"/>
                                    <a:ea typeface="Cambria Math" panose="02040503050406030204" pitchFamily="18" charset="0"/>
                                  </a:rPr>
                                  <m:t>ln</m:t>
                                </m:r>
                              </m:fName>
                              <m:e>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e>
                            </m:func>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e>
                    </m:nary>
                  </m:oMath>
                </a14:m>
                <a:br>
                  <a:rPr lang="en-US" sz="2000" dirty="0"/>
                </a:br>
                <a14:m>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r>
                      <a:rPr lang="en-US" sz="2000" i="1">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sub>
                      <m:sup/>
                      <m:e>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a:rPr lang="en-US" sz="2000" i="1">
                                    <a:latin typeface="Cambria Math" panose="02040503050406030204" pitchFamily="18" charset="0"/>
                                    <a:ea typeface="Cambria Math" panose="02040503050406030204" pitchFamily="18" charset="0"/>
                                  </a:rPr>
                                  <m:t>𝑎</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e>
                                </m:d>
                              </m:num>
                              <m:den>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e>
                                </m:d>
                              </m:den>
                            </m:f>
                            <m:r>
                              <a:rPr lang="en-US" sz="2000" i="1">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(−1)</m:t>
                            </m:r>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e>
                    </m:nary>
                  </m:oMath>
                </a14:m>
                <a:br>
                  <a:rPr lang="en-US" sz="2000" dirty="0"/>
                </a:br>
                <a14:m>
                  <m:oMath xmlns:m="http://schemas.openxmlformats.org/officeDocument/2006/math">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𝑛</m:t>
                        </m:r>
                      </m:den>
                    </m:f>
                    <m:r>
                      <a:rPr lang="en-US" sz="2000" i="1">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sub>
                      <m:sup/>
                      <m:e>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𝑦</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ea typeface="Cambria Math" panose="02040503050406030204" pitchFamily="18" charset="0"/>
                                      </a:rPr>
                                      <m:t>𝑥</m:t>
                                    </m:r>
                                  </m:e>
                                </m:d>
                              </m:num>
                              <m:den>
                                <m:r>
                                  <a:rPr lang="en-US" sz="2000" i="1">
                                    <a:latin typeface="Cambria Math" panose="02040503050406030204" pitchFamily="18" charset="0"/>
                                    <a:ea typeface="Cambria Math" panose="02040503050406030204" pitchFamily="18" charset="0"/>
                                  </a:rPr>
                                  <m:t>𝑎</m:t>
                                </m:r>
                                <m:r>
                                  <a:rPr lang="en-US" sz="2000" i="1" smtClean="0">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(1−</m:t>
                                </m:r>
                                <m:r>
                                  <a:rPr lang="en-US" sz="2000" i="1">
                                    <a:latin typeface="Cambria Math" panose="02040503050406030204" pitchFamily="18" charset="0"/>
                                    <a:ea typeface="Cambria Math" panose="02040503050406030204" pitchFamily="18" charset="0"/>
                                  </a:rPr>
                                  <m:t>𝑎</m:t>
                                </m:r>
                                <m:r>
                                  <a:rPr lang="en-US" sz="2000" i="1">
                                    <a:latin typeface="Cambria Math" panose="02040503050406030204" pitchFamily="18" charset="0"/>
                                    <a:ea typeface="Cambria Math" panose="02040503050406030204" pitchFamily="18" charset="0"/>
                                  </a:rPr>
                                  <m:t>)</m:t>
                                </m:r>
                              </m:den>
                            </m:f>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e>
                    </m:nary>
                  </m:oMath>
                </a14:m>
                <a:endParaRPr lang="en-US" sz="2000" dirty="0"/>
              </a:p>
              <a:p>
                <a:endParaRPr lang="en-US" sz="2400" dirty="0"/>
              </a:p>
              <a:p>
                <a:pPr marL="0" indent="0">
                  <a:buNone/>
                </a:pPr>
                <a:endParaRPr lang="en-US" sz="24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533400"/>
                <a:ext cx="8610600" cy="5867400"/>
              </a:xfrm>
              <a:blipFill>
                <a:blip r:embed="rId2"/>
                <a:stretch>
                  <a:fillRect l="-920" t="-520"/>
                </a:stretch>
              </a:blipFill>
            </p:spPr>
            <p:txBody>
              <a:bodyPr/>
              <a:lstStyle/>
              <a:p>
                <a:r>
                  <a:rPr lang="en-US">
                    <a:noFill/>
                  </a:rPr>
                  <a:t> </a:t>
                </a:r>
              </a:p>
            </p:txBody>
          </p:sp>
        </mc:Fallback>
      </mc:AlternateContent>
    </p:spTree>
    <p:extLst>
      <p:ext uri="{BB962C8B-B14F-4D97-AF65-F5344CB8AC3E}">
        <p14:creationId xmlns:p14="http://schemas.microsoft.com/office/powerpoint/2010/main" val="1769528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6</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533400"/>
                <a:ext cx="8610600" cy="5686426"/>
              </a:xfrm>
            </p:spPr>
            <p:txBody>
              <a:bodyPr>
                <a:normAutofit/>
              </a:bodyPr>
              <a:lstStyle/>
              <a:p>
                <a:pPr>
                  <a:lnSpc>
                    <a:spcPct val="120000"/>
                  </a:lnSpc>
                </a:pPr>
                <a:r>
                  <a:rPr lang="en-US" sz="2400" dirty="0"/>
                  <a:t>Log Likelihood:</a:t>
                </a:r>
                <a:br>
                  <a:rPr lang="en-US" sz="2200" i="1" dirty="0">
                    <a:latin typeface="Cambria Math" panose="02040503050406030204" pitchFamily="18" charset="0"/>
                    <a:ea typeface="Cambria Math" panose="02040503050406030204" pitchFamily="18" charset="0"/>
                  </a:rPr>
                </a:br>
                <a14:m>
                  <m:oMath xmlns:m="http://schemas.openxmlformats.org/officeDocument/2006/math">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smtClean="0">
                            <a:solidFill>
                              <a:srgbClr val="C00000"/>
                            </a:solidFill>
                            <a:latin typeface="Cambria Math" panose="02040503050406030204" pitchFamily="18" charset="0"/>
                            <a:ea typeface="Cambria Math" panose="02040503050406030204" pitchFamily="18" charset="0"/>
                          </a:rPr>
                          <m:t>𝐶</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r>
                      <a:rPr lang="en-US" sz="2000" i="1">
                        <a:latin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smtClean="0">
                            <a:solidFill>
                              <a:srgbClr val="C00000"/>
                            </a:solidFill>
                            <a:latin typeface="Cambria Math" panose="02040503050406030204" pitchFamily="18" charset="0"/>
                            <a:ea typeface="Cambria Math" panose="02040503050406030204" pitchFamily="18" charset="0"/>
                          </a:rPr>
                          <m:t>𝐶</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r>
                      <a:rPr lang="en-US" sz="2000" i="1">
                        <a:latin typeface="Cambria Math" panose="02040503050406030204" pitchFamily="18" charset="0"/>
                        <a:ea typeface="Cambria Math" panose="02040503050406030204" pitchFamily="18" charset="0"/>
                      </a:rPr>
                      <m:t>∙</m:t>
                    </m:r>
                    <m:d>
                      <m:dPr>
                        <m:begChr m:val="["/>
                        <m:endChr m:val="]"/>
                        <m:ctrlPr>
                          <a:rPr lang="en-US" sz="2000" i="1" smtClean="0">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oMath>
                </a14:m>
                <a:br>
                  <a:rPr lang="en-US" sz="2000" dirty="0">
                    <a:ea typeface="Cambria Math" panose="02040503050406030204" pitchFamily="18" charset="0"/>
                  </a:rPr>
                </a:b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d>
                      <m:dPr>
                        <m:begChr m:val="{"/>
                        <m:endChr m:val="}"/>
                        <m:ctrlPr>
                          <a:rPr lang="en-US" sz="2000" i="1" smtClean="0">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sub>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ln</m:t>
                                </m:r>
                              </m:fName>
                              <m:e>
                                <m:d>
                                  <m:dPr>
                                    <m:ctrlPr>
                                      <a:rPr lang="en-US" sz="2000" i="1">
                                        <a:latin typeface="Cambria Math" panose="02040503050406030204" pitchFamily="18" charset="0"/>
                                      </a:rPr>
                                    </m:ctrlPr>
                                  </m:dPr>
                                  <m:e>
                                    <m:r>
                                      <a:rPr lang="en-US" sz="2000" b="0" i="1" smtClean="0">
                                        <a:latin typeface="Cambria Math" panose="02040503050406030204" pitchFamily="18" charset="0"/>
                                      </a:rPr>
                                      <m:t>𝑎</m:t>
                                    </m:r>
                                  </m:e>
                                </m:d>
                              </m:e>
                            </m:func>
                          </m:e>
                        </m:nary>
                      </m:e>
                    </m:d>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oMath>
                </a14:m>
                <a:br>
                  <a:rPr lang="en-US" sz="2000" dirty="0">
                    <a:ea typeface="Cambria Math" panose="02040503050406030204" pitchFamily="18" charset="0"/>
                  </a:rPr>
                </a:br>
                <a14:m>
                  <m:oMath xmlns:m="http://schemas.openxmlformats.org/officeDocument/2006/math">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𝑛</m:t>
                        </m:r>
                      </m:den>
                    </m:f>
                    <m:nary>
                      <m:naryPr>
                        <m:chr m:val="∑"/>
                        <m:supHide m:val="on"/>
                        <m:ctrlPr>
                          <a:rPr lang="en-US" sz="2000" i="1">
                            <a:latin typeface="Cambria Math" panose="02040503050406030204" pitchFamily="18" charset="0"/>
                          </a:rPr>
                        </m:ctrlPr>
                      </m:naryPr>
                      <m:sub>
                        <m:r>
                          <m:rPr>
                            <m:brk m:alnAt="7"/>
                          </m:rPr>
                          <a:rPr lang="en-US" sz="2000" i="1">
                            <a:latin typeface="Cambria Math" panose="02040503050406030204" pitchFamily="18" charset="0"/>
                          </a:rPr>
                          <m:t>𝑥</m:t>
                        </m:r>
                      </m:sub>
                      <m:sup/>
                      <m:e>
                        <m:d>
                          <m:dPr>
                            <m:begChr m:val="{"/>
                            <m:endChr m:val="}"/>
                            <m:ctrlPr>
                              <a:rPr lang="en-US" sz="2000" i="1" smtClean="0">
                                <a:latin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den>
                            </m:f>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ln</m:t>
                                </m:r>
                              </m:fName>
                              <m:e>
                                <m:d>
                                  <m:dPr>
                                    <m:ctrlPr>
                                      <a:rPr lang="en-US" sz="2000" i="1">
                                        <a:latin typeface="Cambria Math" panose="02040503050406030204" pitchFamily="18" charset="0"/>
                                      </a:rPr>
                                    </m:ctrlPr>
                                  </m:dPr>
                                  <m:e>
                                    <m:r>
                                      <a:rPr lang="en-US" sz="2000" i="1">
                                        <a:latin typeface="Cambria Math" panose="02040503050406030204" pitchFamily="18" charset="0"/>
                                      </a:rPr>
                                      <m:t>𝑎</m:t>
                                    </m:r>
                                  </m:e>
                                </m:d>
                              </m:e>
                            </m:func>
                          </m:e>
                        </m:d>
                      </m:e>
                    </m:nary>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oMath>
                </a14:m>
                <a:br>
                  <a:rPr lang="en-US" sz="2000" dirty="0">
                    <a:ea typeface="Cambria Math" panose="02040503050406030204" pitchFamily="18" charset="0"/>
                  </a:rPr>
                </a:br>
                <a14:m>
                  <m:oMath xmlns:m="http://schemas.openxmlformats.org/officeDocument/2006/math">
                    <m:r>
                      <a:rPr lang="en-US" sz="2000" b="0" i="1" smtClean="0">
                        <a:latin typeface="Cambria Math" panose="02040503050406030204" pitchFamily="18" charset="0"/>
                        <a:ea typeface="Cambria Math" panose="02040503050406030204" pitchFamily="18" charset="0"/>
                      </a:rPr>
                      <m:t>=</m:t>
                    </m:r>
                    <m:f>
                      <m:fPr>
                        <m:ctrlPr>
                          <a:rPr lang="en-US" sz="2000" b="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𝑛</m:t>
                        </m:r>
                      </m:den>
                    </m:f>
                    <m:r>
                      <a:rPr lang="en-US" sz="2000" b="0" i="1" smtClean="0">
                        <a:latin typeface="Cambria Math" panose="02040503050406030204" pitchFamily="18" charset="0"/>
                        <a:ea typeface="Cambria Math" panose="02040503050406030204" pitchFamily="18" charset="0"/>
                      </a:rPr>
                      <m:t>∙</m:t>
                    </m:r>
                    <m:nary>
                      <m:naryPr>
                        <m:chr m:val="∑"/>
                        <m:supHide m:val="on"/>
                        <m:ctrlPr>
                          <a:rPr lang="en-US" sz="2000" i="1">
                            <a:latin typeface="Cambria Math" panose="02040503050406030204" pitchFamily="18" charset="0"/>
                            <a:ea typeface="Cambria Math" panose="02040503050406030204" pitchFamily="18" charset="0"/>
                          </a:rPr>
                        </m:ctrlPr>
                      </m:naryPr>
                      <m:sub>
                        <m:r>
                          <m:rPr>
                            <m:brk m:alnAt="7"/>
                          </m:rPr>
                          <a:rPr lang="en-US" sz="2000" i="1">
                            <a:latin typeface="Cambria Math" panose="02040503050406030204" pitchFamily="18" charset="0"/>
                            <a:ea typeface="Cambria Math" panose="02040503050406030204" pitchFamily="18" charset="0"/>
                          </a:rPr>
                          <m:t>𝑥</m:t>
                        </m:r>
                      </m:sub>
                      <m:sup/>
                      <m:e>
                        <m:f>
                          <m:fPr>
                            <m:ctrlPr>
                              <a:rPr lang="en-US" sz="2000" i="1" smtClean="0">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𝑎</m:t>
                            </m:r>
                          </m:den>
                        </m:f>
                        <m:r>
                          <a:rPr lang="en-US" sz="2000" i="1">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𝑎</m:t>
                                </m:r>
                              </m:num>
                              <m:den>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den>
                            </m:f>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𝑧</m:t>
                                </m:r>
                              </m:num>
                              <m:den>
                                <m:r>
                                  <a:rPr lang="en-US" sz="2000" i="1">
                                    <a:latin typeface="Cambria Math" panose="02040503050406030204" pitchFamily="18" charset="0"/>
                                    <a:ea typeface="Cambria Math" panose="02040503050406030204" pitchFamily="18" charset="0"/>
                                  </a:rPr>
                                  <m:t>𝜕</m:t>
                                </m:r>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𝑤</m:t>
                                    </m:r>
                                  </m:e>
                                  <m:sub>
                                    <m:r>
                                      <a:rPr lang="en-US" sz="2000" i="1">
                                        <a:latin typeface="Cambria Math" panose="02040503050406030204" pitchFamily="18" charset="0"/>
                                        <a:ea typeface="Cambria Math" panose="02040503050406030204" pitchFamily="18" charset="0"/>
                                      </a:rPr>
                                      <m:t>𝑖</m:t>
                                    </m:r>
                                  </m:sub>
                                </m:sSub>
                              </m:den>
                            </m:f>
                          </m:e>
                        </m:d>
                      </m:e>
                    </m:nary>
                  </m:oMath>
                </a14:m>
                <a:br>
                  <a:rPr lang="en-US" sz="2000" dirty="0">
                    <a:ea typeface="Cambria Math" panose="02040503050406030204" pitchFamily="18" charset="0"/>
                  </a:rPr>
                </a:br>
                <a:endParaRPr lang="en-US" sz="2000" dirty="0"/>
              </a:p>
              <a:p>
                <a:endParaRPr lang="en-US" sz="2400" dirty="0"/>
              </a:p>
              <a:p>
                <a:pPr marL="0" indent="0" algn="ctr">
                  <a:buNone/>
                </a:pPr>
                <a:br>
                  <a:rPr lang="en-US" sz="1800" dirty="0"/>
                </a:br>
                <a:r>
                  <a:rPr lang="en-US" sz="1800" dirty="0"/>
                  <a:t>A good reference on cross-entropy cost function is at </a:t>
                </a:r>
                <a:r>
                  <a:rPr lang="en-US" sz="1800" dirty="0">
                    <a:hlinkClick r:id="rId2"/>
                  </a:rPr>
                  <a:t>https://www.ics.uci.edu/~pjsadows/notes.pdf</a:t>
                </a:r>
                <a:r>
                  <a:rPr lang="en-US" sz="1800" dirty="0"/>
                  <a:t> </a:t>
                </a:r>
                <a:r>
                  <a:rPr lang="en-US" sz="2400" dirty="0"/>
                  <a:t>.</a:t>
                </a:r>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533400"/>
                <a:ext cx="8610600" cy="5686426"/>
              </a:xfrm>
              <a:blipFill>
                <a:blip r:embed="rId3"/>
                <a:stretch>
                  <a:fillRect l="-920" t="-107"/>
                </a:stretch>
              </a:blipFill>
            </p:spPr>
            <p:txBody>
              <a:bodyPr/>
              <a:lstStyle/>
              <a:p>
                <a:r>
                  <a:rPr lang="en-US">
                    <a:noFill/>
                  </a:rPr>
                  <a:t> </a:t>
                </a:r>
              </a:p>
            </p:txBody>
          </p:sp>
        </mc:Fallback>
      </mc:AlternateContent>
    </p:spTree>
    <p:extLst>
      <p:ext uri="{BB962C8B-B14F-4D97-AF65-F5344CB8AC3E}">
        <p14:creationId xmlns:p14="http://schemas.microsoft.com/office/powerpoint/2010/main" val="3410609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5B858-7564-47FA-93D7-F8FE4A323988}"/>
              </a:ext>
            </a:extLst>
          </p:cNvPr>
          <p:cNvSpPr>
            <a:spLocks noGrp="1"/>
          </p:cNvSpPr>
          <p:nvPr>
            <p:ph type="title"/>
          </p:nvPr>
        </p:nvSpPr>
        <p:spPr>
          <a:xfrm>
            <a:off x="457200" y="0"/>
            <a:ext cx="8229600" cy="1143000"/>
          </a:xfrm>
        </p:spPr>
        <p:txBody>
          <a:bodyPr>
            <a:normAutofit/>
          </a:bodyPr>
          <a:lstStyle/>
          <a:p>
            <a:r>
              <a:rPr lang="en-US" sz="3200" b="1" dirty="0">
                <a:solidFill>
                  <a:srgbClr val="7030A0"/>
                </a:solidFill>
              </a:rPr>
              <a:t>1.1 Cross Entropy</a:t>
            </a:r>
          </a:p>
        </p:txBody>
      </p:sp>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7</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914400"/>
            <a:ext cx="8229600" cy="5486400"/>
          </a:xfrm>
        </p:spPr>
        <p:txBody>
          <a:bodyPr>
            <a:normAutofit/>
          </a:bodyPr>
          <a:lstStyle/>
          <a:p>
            <a:r>
              <a:rPr lang="en-US" sz="2400" dirty="0"/>
              <a:t>Since sigmoid curve is flat on both </a:t>
            </a:r>
            <a:br>
              <a:rPr lang="en-US" sz="2400" dirty="0"/>
            </a:br>
            <a:r>
              <a:rPr lang="en-US" sz="2400" dirty="0"/>
              <a:t>ends, </a:t>
            </a:r>
            <a:r>
              <a:rPr lang="en-US" sz="2400" b="1" dirty="0"/>
              <a:t>cost functions </a:t>
            </a:r>
            <a:r>
              <a:rPr lang="en-US" sz="2400" dirty="0"/>
              <a:t>whose gradient</a:t>
            </a:r>
            <a:br>
              <a:rPr lang="en-US" sz="2400" dirty="0"/>
            </a:br>
            <a:r>
              <a:rPr lang="en-US" sz="2400" dirty="0"/>
              <a:t>include sigmoid is slow to </a:t>
            </a:r>
            <a:br>
              <a:rPr lang="en-US" sz="2400" dirty="0"/>
            </a:br>
            <a:r>
              <a:rPr lang="en-US" sz="2400" dirty="0"/>
              <a:t>converge (to minimize the cost), </a:t>
            </a:r>
            <a:br>
              <a:rPr lang="en-US" sz="2400" dirty="0"/>
            </a:br>
            <a:r>
              <a:rPr lang="en-US" sz="2400" dirty="0"/>
              <a:t>especially when the output is very </a:t>
            </a:r>
            <a:br>
              <a:rPr lang="en-US" sz="2400" dirty="0"/>
            </a:br>
            <a:r>
              <a:rPr lang="en-US" sz="2400" dirty="0"/>
              <a:t>far from the target.  </a:t>
            </a:r>
          </a:p>
          <a:p>
            <a:r>
              <a:rPr lang="en-US" sz="2400" dirty="0"/>
              <a:t>Using sigmoid neurons but with a different cost function, in particular </a:t>
            </a:r>
            <a:r>
              <a:rPr lang="en-US" sz="2400" b="1" dirty="0"/>
              <a:t>Cross Entropy</a:t>
            </a:r>
            <a:r>
              <a:rPr lang="en-US" sz="2400" dirty="0"/>
              <a:t>, helps speed up convergence.</a:t>
            </a:r>
          </a:p>
          <a:p>
            <a:endParaRPr lang="en-US" sz="2400" dirty="0"/>
          </a:p>
          <a:p>
            <a:endParaRPr lang="en-US" sz="2400" dirty="0"/>
          </a:p>
          <a:p>
            <a:r>
              <a:rPr lang="en-US" sz="2400" dirty="0"/>
              <a:t>With Cross Entropy, C is always &gt; 0.</a:t>
            </a:r>
          </a:p>
          <a:p>
            <a:endParaRPr lang="en-US" sz="2400" dirty="0"/>
          </a:p>
          <a:p>
            <a:endParaRPr lang="en-US" sz="2400" dirty="0"/>
          </a:p>
          <a:p>
            <a:pPr marL="0" indent="0">
              <a:buNone/>
            </a:pPr>
            <a:endParaRPr lang="en-US" sz="2400" dirty="0"/>
          </a:p>
          <a:p>
            <a:pPr marL="0" indent="0">
              <a:buNone/>
            </a:pPr>
            <a:endParaRPr lang="en-US" sz="2400" dirty="0"/>
          </a:p>
        </p:txBody>
      </p:sp>
      <p:pic>
        <p:nvPicPr>
          <p:cNvPr id="6" name="Picture 5">
            <a:extLst>
              <a:ext uri="{FF2B5EF4-FFF2-40B4-BE49-F238E27FC236}">
                <a16:creationId xmlns:a16="http://schemas.microsoft.com/office/drawing/2014/main" id="{21FAEFBB-9BCB-473C-AD68-D9F1FC7E22EA}"/>
              </a:ext>
            </a:extLst>
          </p:cNvPr>
          <p:cNvPicPr>
            <a:picLocks noChangeAspect="1"/>
          </p:cNvPicPr>
          <p:nvPr/>
        </p:nvPicPr>
        <p:blipFill rotWithShape="1">
          <a:blip r:embed="rId2"/>
          <a:srcRect l="10711" t="20680" r="57838" b="39249"/>
          <a:stretch/>
        </p:blipFill>
        <p:spPr bwMode="auto">
          <a:xfrm>
            <a:off x="5591013" y="993374"/>
            <a:ext cx="3171987" cy="2130826"/>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855DF10-4D24-4865-89D9-16284190748E}"/>
              </a:ext>
            </a:extLst>
          </p:cNvPr>
          <p:cNvPicPr>
            <a:picLocks noChangeAspect="1"/>
          </p:cNvPicPr>
          <p:nvPr/>
        </p:nvPicPr>
        <p:blipFill rotWithShape="1">
          <a:blip r:embed="rId3"/>
          <a:srcRect l="13343" t="30835" r="59591" b="61038"/>
          <a:stretch/>
        </p:blipFill>
        <p:spPr bwMode="auto">
          <a:xfrm>
            <a:off x="1752600" y="4167632"/>
            <a:ext cx="4220443" cy="668403"/>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BA7F185E-83EC-4DAA-B632-407907E2E6AB}"/>
              </a:ext>
            </a:extLst>
          </p:cNvPr>
          <p:cNvSpPr txBox="1"/>
          <p:nvPr/>
        </p:nvSpPr>
        <p:spPr>
          <a:xfrm>
            <a:off x="6285186" y="4177636"/>
            <a:ext cx="2209800" cy="923330"/>
          </a:xfrm>
          <a:prstGeom prst="rect">
            <a:avLst/>
          </a:prstGeom>
          <a:noFill/>
        </p:spPr>
        <p:txBody>
          <a:bodyPr wrap="square" rtlCol="0">
            <a:spAutoFit/>
          </a:bodyPr>
          <a:lstStyle/>
          <a:p>
            <a:r>
              <a:rPr lang="en-US" dirty="0"/>
              <a:t>where y is the target output, and a = network output</a:t>
            </a:r>
          </a:p>
        </p:txBody>
      </p:sp>
    </p:spTree>
    <p:extLst>
      <p:ext uri="{BB962C8B-B14F-4D97-AF65-F5344CB8AC3E}">
        <p14:creationId xmlns:p14="http://schemas.microsoft.com/office/powerpoint/2010/main" val="3407104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ML </a:t>
            </a:r>
            <a:r>
              <a:rPr lang="en-US" dirty="0" err="1">
                <a:solidFill>
                  <a:schemeClr val="tx1"/>
                </a:solidFill>
              </a:rPr>
              <a:t>Cheatsheet</a:t>
            </a:r>
            <a:r>
              <a:rPr lang="en-US" dirty="0">
                <a:solidFill>
                  <a:schemeClr val="tx1"/>
                </a:solidFill>
              </a:rPr>
              <a:t>, </a:t>
            </a:r>
            <a:r>
              <a:rPr lang="en-US" dirty="0">
                <a:solidFill>
                  <a:schemeClr val="tx1"/>
                </a:solidFill>
                <a:hlinkClick r:id="rId2"/>
              </a:rPr>
              <a:t>https://ml-cheatsheet.readthedocs.io/en/latest/logistic_regression.html#cost-function</a:t>
            </a:r>
            <a:r>
              <a:rPr lang="en-US" dirty="0">
                <a:solidFill>
                  <a:schemeClr val="tx1"/>
                </a:solidFill>
              </a:rPr>
              <a:t> </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8</a:t>
            </a:fld>
            <a:endParaRPr lang="en-US" dirty="0">
              <a:solidFill>
                <a:schemeClr val="tx1"/>
              </a:solidFill>
            </a:endParaRPr>
          </a:p>
        </p:txBody>
      </p:sp>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457200"/>
            <a:ext cx="8229600" cy="5943600"/>
          </a:xfrm>
        </p:spPr>
        <p:txBody>
          <a:bodyPr>
            <a:normAutofit/>
          </a:bodyPr>
          <a:lstStyle/>
          <a:p>
            <a:r>
              <a:rPr lang="en-US" sz="2400" dirty="0"/>
              <a:t>Cross-entropy cost (or ‘loss’) can be divided into two separate cost functions: one for y=1 and one for y=0.</a:t>
            </a:r>
            <a:br>
              <a:rPr lang="en-US" sz="2400" dirty="0"/>
            </a:br>
            <a:br>
              <a:rPr lang="en-US" sz="2400" dirty="0"/>
            </a:br>
            <a:br>
              <a:rPr lang="en-US" sz="2400" dirty="0"/>
            </a:br>
            <a:br>
              <a:rPr lang="en-US" sz="2400" dirty="0"/>
            </a:br>
            <a:br>
              <a:rPr lang="en-US" sz="2400" dirty="0"/>
            </a:br>
            <a:br>
              <a:rPr lang="en-US" sz="2400" dirty="0"/>
            </a:br>
            <a:r>
              <a:rPr lang="en-US" sz="2400" dirty="0"/>
              <a:t>The two cases are combined into one expression (since the cases are mutually exclusive). </a:t>
            </a:r>
            <a:br>
              <a:rPr lang="en-US" sz="2400" dirty="0"/>
            </a:br>
            <a:br>
              <a:rPr lang="en-US" sz="2400" dirty="0"/>
            </a:br>
            <a:br>
              <a:rPr lang="en-US" sz="2400" dirty="0"/>
            </a:br>
            <a:br>
              <a:rPr lang="en-US" sz="2400" dirty="0"/>
            </a:br>
            <a:r>
              <a:rPr lang="en-US" sz="2000" dirty="0"/>
              <a:t>If y=0, the first side cancels out. If y=1, the second side cancels out. In both cases we only perform the operation we need to perform.</a:t>
            </a:r>
          </a:p>
        </p:txBody>
      </p:sp>
      <p:pic>
        <p:nvPicPr>
          <p:cNvPr id="1026" name="Picture 2" descr="_images/ng_cost_function_logistic.png">
            <a:extLst>
              <a:ext uri="{FF2B5EF4-FFF2-40B4-BE49-F238E27FC236}">
                <a16:creationId xmlns:a16="http://schemas.microsoft.com/office/drawing/2014/main" id="{C15A44C9-EECE-4E41-850E-C2C79EB95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651" y="1281956"/>
            <a:ext cx="5445343" cy="16651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_images/logistic_cost_function_joined.png">
            <a:extLst>
              <a:ext uri="{FF2B5EF4-FFF2-40B4-BE49-F238E27FC236}">
                <a16:creationId xmlns:a16="http://schemas.microsoft.com/office/drawing/2014/main" id="{576AB7B9-36EB-4C98-AC3E-B16198D85A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886200"/>
            <a:ext cx="6400800" cy="809130"/>
          </a:xfrm>
          <a:prstGeom prst="rect">
            <a:avLst/>
          </a:prstGeom>
          <a:noFill/>
          <a:ln w="31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000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3">
            <a:extLst>
              <a:ext uri="{FF2B5EF4-FFF2-40B4-BE49-F238E27FC236}">
                <a16:creationId xmlns:a16="http://schemas.microsoft.com/office/drawing/2014/main" id="{905511B3-2CD4-416B-9636-C9E55AC091E3}"/>
              </a:ext>
            </a:extLst>
          </p:cNvPr>
          <p:cNvSpPr>
            <a:spLocks noGrp="1"/>
          </p:cNvSpPr>
          <p:nvPr>
            <p:ph type="ftr" sz="quarter" idx="11"/>
          </p:nvPr>
        </p:nvSpPr>
        <p:spPr>
          <a:xfrm>
            <a:off x="0" y="6400800"/>
            <a:ext cx="9144000" cy="457200"/>
          </a:xfrm>
          <a:solidFill>
            <a:srgbClr val="9999FF"/>
          </a:solidFill>
        </p:spPr>
        <p:txBody>
          <a:bodyPr/>
          <a:lstStyle/>
          <a:p>
            <a:r>
              <a:rPr lang="en-US" dirty="0">
                <a:solidFill>
                  <a:schemeClr val="tx1"/>
                </a:solidFill>
              </a:rPr>
              <a:t>Noriko Tomuro</a:t>
            </a:r>
            <a:endParaRPr lang="en-US" dirty="0"/>
          </a:p>
        </p:txBody>
      </p:sp>
      <p:sp>
        <p:nvSpPr>
          <p:cNvPr id="9" name="Slide Number Placeholder 4">
            <a:extLst>
              <a:ext uri="{FF2B5EF4-FFF2-40B4-BE49-F238E27FC236}">
                <a16:creationId xmlns:a16="http://schemas.microsoft.com/office/drawing/2014/main" id="{AFD48659-9536-4E93-A23F-748AB1082385}"/>
              </a:ext>
            </a:extLst>
          </p:cNvPr>
          <p:cNvSpPr>
            <a:spLocks noGrp="1"/>
          </p:cNvSpPr>
          <p:nvPr>
            <p:ph type="sldNum" sz="quarter" idx="12"/>
          </p:nvPr>
        </p:nvSpPr>
        <p:spPr>
          <a:xfrm>
            <a:off x="6553200" y="6356350"/>
            <a:ext cx="2133600" cy="365125"/>
          </a:xfrm>
        </p:spPr>
        <p:txBody>
          <a:bodyPr/>
          <a:lstStyle/>
          <a:p>
            <a:fld id="{17500067-EE54-4224-8321-1B48212E7450}" type="slidenum">
              <a:rPr lang="en-US" smtClean="0">
                <a:solidFill>
                  <a:schemeClr val="tx1"/>
                </a:solidFill>
              </a:rPr>
              <a:t>9</a:t>
            </a:fld>
            <a:endParaRPr lang="en-US" dirty="0">
              <a:solidFill>
                <a:schemeClr val="tx1"/>
              </a:solidFill>
            </a:endParaRPr>
          </a:p>
        </p:txBody>
      </p:sp>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495F1AD6-F98B-42AE-BBF7-FBA8BFCB8095}"/>
                  </a:ext>
                </a:extLst>
              </p:cNvPr>
              <p:cNvSpPr>
                <a:spLocks noGrp="1"/>
              </p:cNvSpPr>
              <p:nvPr>
                <p:ph idx="1"/>
              </p:nvPr>
            </p:nvSpPr>
            <p:spPr>
              <a:xfrm>
                <a:off x="457200" y="381000"/>
                <a:ext cx="8229600" cy="6019800"/>
              </a:xfrm>
            </p:spPr>
            <p:txBody>
              <a:bodyPr>
                <a:normAutofit/>
              </a:bodyPr>
              <a:lstStyle/>
              <a:p>
                <a:r>
                  <a:rPr lang="en-US" sz="2400" dirty="0"/>
                  <a:t>Differentials of the cost functions when </a:t>
                </a:r>
                <a14:m>
                  <m:oMath xmlns:m="http://schemas.openxmlformats.org/officeDocument/2006/math">
                    <m:r>
                      <a:rPr lang="en-US" sz="2400" b="0" i="1" smtClean="0">
                        <a:latin typeface="Cambria Math" panose="02040503050406030204" pitchFamily="18" charset="0"/>
                      </a:rPr>
                      <m:t>𝑎</m:t>
                    </m:r>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𝜎</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𝑧</m:t>
                    </m:r>
                    <m:r>
                      <a:rPr lang="en-US" sz="2400" b="0" i="1" smtClean="0">
                        <a:latin typeface="Cambria Math" panose="02040503050406030204" pitchFamily="18" charset="0"/>
                        <a:ea typeface="Cambria Math" panose="02040503050406030204" pitchFamily="18" charset="0"/>
                      </a:rPr>
                      <m:t>)</m:t>
                    </m:r>
                  </m:oMath>
                </a14:m>
                <a:r>
                  <a:rPr lang="en-US" sz="2400" dirty="0"/>
                  <a:t>:</a:t>
                </a:r>
              </a:p>
              <a:p>
                <a:endParaRPr lang="en-US" sz="2400" dirty="0"/>
              </a:p>
              <a:p>
                <a:endParaRPr lang="en-US" sz="2400" dirty="0"/>
              </a:p>
              <a:p>
                <a:endParaRPr lang="en-US" sz="2400" dirty="0"/>
              </a:p>
              <a:p>
                <a:pPr marL="0" indent="0">
                  <a:buNone/>
                </a:pPr>
                <a:endParaRPr lang="en-US" sz="2400" dirty="0"/>
              </a:p>
              <a:p>
                <a:pPr>
                  <a:buFont typeface="Courier New" panose="02070309020205020404" pitchFamily="49" charset="0"/>
                  <a:buChar char="o"/>
                </a:pPr>
                <a:endParaRPr lang="en-US" sz="2400" dirty="0"/>
              </a:p>
              <a:p>
                <a:pPr>
                  <a:buFont typeface="Courier New" panose="02070309020205020404" pitchFamily="49" charset="0"/>
                  <a:buChar char="o"/>
                </a:pPr>
                <a:r>
                  <a:rPr lang="en-US" sz="2400" dirty="0"/>
                  <a:t>Since the gradient of Cross-Entropy’s formula removes the term </a:t>
                </a:r>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𝜎</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𝑧</m:t>
                    </m:r>
                    <m:r>
                      <a:rPr lang="en-US" sz="2400" b="0" i="1" smtClean="0">
                        <a:latin typeface="Cambria Math" panose="02040503050406030204" pitchFamily="18" charset="0"/>
                      </a:rPr>
                      <m:t>)</m:t>
                    </m:r>
                  </m:oMath>
                </a14:m>
                <a:r>
                  <a:rPr lang="en-US" sz="2400" dirty="0"/>
                  <a:t>, the weight convergence could become faster.</a:t>
                </a:r>
              </a:p>
              <a:p>
                <a:pPr>
                  <a:buFont typeface="Courier New" panose="02070309020205020404" pitchFamily="49" charset="0"/>
                  <a:buChar char="o"/>
                </a:pPr>
                <a:r>
                  <a:rPr lang="en-US" sz="2400" dirty="0"/>
                  <a:t>This also affects the BP algorithm, since the errors become different:</a:t>
                </a:r>
              </a:p>
              <a:p>
                <a:pPr lvl="1">
                  <a:buFont typeface="Courier New" panose="02070309020205020404" pitchFamily="49" charset="0"/>
                  <a:buChar char="o"/>
                </a:pPr>
                <a:r>
                  <a:rPr lang="en-US" sz="2000" dirty="0"/>
                  <a:t>Step 3: Output error: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𝐿</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𝑎</m:t>
                        </m:r>
                      </m:e>
                      <m:sup>
                        <m:r>
                          <a:rPr lang="en-US" sz="2000" b="0" i="1" smtClean="0">
                            <a:latin typeface="Cambria Math" panose="02040503050406030204" pitchFamily="18" charset="0"/>
                          </a:rPr>
                          <m:t>𝐿</m:t>
                        </m:r>
                      </m:sup>
                    </m:sSup>
                    <m:r>
                      <a:rPr lang="en-US" sz="2000" b="0" i="1" smtClean="0">
                        <a:latin typeface="Cambria Math" panose="02040503050406030204" pitchFamily="18" charset="0"/>
                      </a:rPr>
                      <m:t>−</m:t>
                    </m:r>
                    <m:r>
                      <a:rPr lang="en-US" sz="2000" b="0" i="1" smtClean="0">
                        <a:latin typeface="Cambria Math" panose="02040503050406030204" pitchFamily="18" charset="0"/>
                      </a:rPr>
                      <m:t>𝑦</m:t>
                    </m:r>
                  </m:oMath>
                </a14:m>
                <a:endParaRPr lang="en-US" sz="2000" dirty="0"/>
              </a:p>
              <a:p>
                <a:pPr lvl="1">
                  <a:buFont typeface="Courier New" panose="02070309020205020404" pitchFamily="49" charset="0"/>
                  <a:buChar char="o"/>
                </a:pPr>
                <a:r>
                  <a:rPr lang="en-US" sz="2000" dirty="0"/>
                  <a:t>Step 4: Backpropagate the error: </a:t>
                </a:r>
                <a14:m>
                  <m:oMath xmlns:m="http://schemas.openxmlformats.org/officeDocument/2006/math">
                    <m:sSup>
                      <m:sSupPr>
                        <m:ctrlPr>
                          <a:rPr lang="en-US" sz="2000" i="1" smtClean="0">
                            <a:latin typeface="Cambria Math" panose="02040503050406030204" pitchFamily="18" charset="0"/>
                          </a:rPr>
                        </m:ctrlPr>
                      </m:sSupPr>
                      <m:e>
                        <m:r>
                          <a:rPr lang="en-US" sz="200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rPr>
                          <m:t>𝑙</m:t>
                        </m:r>
                      </m:sup>
                    </m:sSup>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d>
                          <m:dPr>
                            <m:ctrlPr>
                              <a:rPr lang="en-US" sz="2000" b="0" i="1" smtClean="0">
                                <a:latin typeface="Cambria Math" panose="02040503050406030204" pitchFamily="18" charset="0"/>
                              </a:rPr>
                            </m:ctrlPr>
                          </m:dPr>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𝑤</m:t>
                                </m:r>
                              </m:e>
                              <m:sup>
                                <m:r>
                                  <a:rPr lang="en-US" sz="2000" b="0" i="1" smtClean="0">
                                    <a:latin typeface="Cambria Math" panose="02040503050406030204" pitchFamily="18" charset="0"/>
                                  </a:rPr>
                                  <m:t>𝑙</m:t>
                                </m:r>
                                <m:r>
                                  <a:rPr lang="en-US" sz="2000" b="0" i="1" smtClean="0">
                                    <a:latin typeface="Cambria Math" panose="02040503050406030204" pitchFamily="18" charset="0"/>
                                  </a:rPr>
                                  <m:t>+1</m:t>
                                </m:r>
                              </m:sup>
                            </m:sSup>
                          </m:e>
                        </m:d>
                      </m:e>
                      <m:sup>
                        <m:r>
                          <a:rPr lang="en-US" sz="2000" b="0" i="1" smtClean="0">
                            <a:latin typeface="Cambria Math" panose="02040503050406030204" pitchFamily="18" charset="0"/>
                          </a:rPr>
                          <m:t>𝑇</m:t>
                        </m:r>
                      </m:sup>
                    </m:sSup>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b="0" i="1" smtClean="0">
                            <a:latin typeface="Cambria Math" panose="02040503050406030204" pitchFamily="18" charset="0"/>
                            <a:ea typeface="Cambria Math" panose="02040503050406030204" pitchFamily="18" charset="0"/>
                          </a:rPr>
                          <m:t>𝛿</m:t>
                        </m:r>
                      </m:e>
                      <m:sup>
                        <m:r>
                          <a:rPr lang="en-US" sz="2000" b="0" i="1" smtClean="0">
                            <a:latin typeface="Cambria Math" panose="02040503050406030204" pitchFamily="18" charset="0"/>
                            <a:ea typeface="Cambria Math" panose="02040503050406030204" pitchFamily="18" charset="0"/>
                          </a:rPr>
                          <m:t>𝑙</m:t>
                        </m:r>
                        <m:r>
                          <a:rPr lang="en-US" sz="2000" b="0" i="1" smtClean="0">
                            <a:latin typeface="Cambria Math" panose="02040503050406030204" pitchFamily="18" charset="0"/>
                            <a:ea typeface="Cambria Math" panose="02040503050406030204" pitchFamily="18" charset="0"/>
                          </a:rPr>
                          <m:t>+1</m:t>
                        </m:r>
                      </m:sup>
                    </m:sSup>
                  </m:oMath>
                </a14:m>
                <a:endParaRPr lang="en-US" sz="2000" b="0" dirty="0">
                  <a:ea typeface="Cambria Math" panose="02040503050406030204" pitchFamily="18" charset="0"/>
                </a:endParaRPr>
              </a:p>
              <a:p>
                <a:pPr lvl="1">
                  <a:buFont typeface="Courier New" panose="02070309020205020404" pitchFamily="49" charset="0"/>
                  <a:buChar char="o"/>
                </a:pPr>
                <a:r>
                  <a:rPr lang="en-US" sz="2000" dirty="0"/>
                  <a:t>Step 5: Weight update is the same: </a:t>
                </a:r>
                <a14:m>
                  <m:oMath xmlns:m="http://schemas.openxmlformats.org/officeDocument/2006/math">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𝑤</m:t>
                        </m:r>
                      </m:e>
                      <m:sub>
                        <m:r>
                          <a:rPr lang="en-US" sz="2000" b="0" i="1" smtClean="0">
                            <a:latin typeface="Cambria Math" panose="02040503050406030204" pitchFamily="18" charset="0"/>
                            <a:ea typeface="Cambria Math" panose="02040503050406030204" pitchFamily="18" charset="0"/>
                          </a:rPr>
                          <m:t>𝑗𝑖</m:t>
                        </m:r>
                      </m:sub>
                    </m:sSub>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𝑗</m:t>
                        </m:r>
                      </m:sub>
                    </m:sSub>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𝑥</m:t>
                        </m:r>
                      </m:e>
                      <m:sub>
                        <m:r>
                          <a:rPr lang="en-US" sz="2000" b="0" i="1" smtClean="0">
                            <a:latin typeface="Cambria Math" panose="02040503050406030204" pitchFamily="18" charset="0"/>
                            <a:ea typeface="Cambria Math" panose="02040503050406030204" pitchFamily="18" charset="0"/>
                          </a:rPr>
                          <m:t>𝑖</m:t>
                        </m:r>
                      </m:sub>
                    </m:sSub>
                  </m:oMath>
                </a14:m>
                <a:br>
                  <a:rPr lang="en-US" sz="2000" dirty="0"/>
                </a:br>
                <a:endParaRPr lang="en-US" sz="2000" dirty="0"/>
              </a:p>
              <a:p>
                <a:pPr lvl="1" indent="-342900">
                  <a:buFont typeface="Courier New" panose="02070309020205020404" pitchFamily="49" charset="0"/>
                  <a:buChar char="o"/>
                </a:pPr>
                <a:endParaRPr lang="en-US" sz="2000" dirty="0"/>
              </a:p>
            </p:txBody>
          </p:sp>
        </mc:Choice>
        <mc:Fallback xmlns="">
          <p:sp>
            <p:nvSpPr>
              <p:cNvPr id="10" name="Content Placeholder 2">
                <a:extLst>
                  <a:ext uri="{FF2B5EF4-FFF2-40B4-BE49-F238E27FC236}">
                    <a16:creationId xmlns:a16="http://schemas.microsoft.com/office/drawing/2014/main" id="{495F1AD6-F98B-42AE-BBF7-FBA8BFCB8095}"/>
                  </a:ext>
                </a:extLst>
              </p:cNvPr>
              <p:cNvSpPr>
                <a:spLocks noGrp="1" noRot="1" noChangeAspect="1" noMove="1" noResize="1" noEditPoints="1" noAdjustHandles="1" noChangeArrowheads="1" noChangeShapeType="1" noTextEdit="1"/>
              </p:cNvSpPr>
              <p:nvPr>
                <p:ph idx="1"/>
              </p:nvPr>
            </p:nvSpPr>
            <p:spPr>
              <a:xfrm>
                <a:off x="457200" y="381000"/>
                <a:ext cx="8229600" cy="6019800"/>
              </a:xfrm>
              <a:blipFill>
                <a:blip r:embed="rId2"/>
                <a:stretch>
                  <a:fillRect l="-1037" t="-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80C04559-19FF-44A3-8074-304B79C97A6F}"/>
                  </a:ext>
                </a:extLst>
              </p:cNvPr>
              <p:cNvGraphicFramePr>
                <a:graphicFrameLocks noGrp="1"/>
              </p:cNvGraphicFramePr>
              <p:nvPr>
                <p:extLst>
                  <p:ext uri="{D42A27DB-BD31-4B8C-83A1-F6EECF244321}">
                    <p14:modId xmlns:p14="http://schemas.microsoft.com/office/powerpoint/2010/main" val="413249227"/>
                  </p:ext>
                </p:extLst>
              </p:nvPr>
            </p:nvGraphicFramePr>
            <p:xfrm>
              <a:off x="838200" y="838200"/>
              <a:ext cx="7848600" cy="2208721"/>
            </p:xfrm>
            <a:graphic>
              <a:graphicData uri="http://schemas.openxmlformats.org/drawingml/2006/table">
                <a:tbl>
                  <a:tblPr firstRow="1" bandRow="1">
                    <a:tableStyleId>{5940675A-B579-460E-94D1-54222C63F5DA}</a:tableStyleId>
                  </a:tblPr>
                  <a:tblGrid>
                    <a:gridCol w="1487103">
                      <a:extLst>
                        <a:ext uri="{9D8B030D-6E8A-4147-A177-3AD203B41FA5}">
                          <a16:colId xmlns:a16="http://schemas.microsoft.com/office/drawing/2014/main" val="288225952"/>
                        </a:ext>
                      </a:extLst>
                    </a:gridCol>
                    <a:gridCol w="6361497">
                      <a:extLst>
                        <a:ext uri="{9D8B030D-6E8A-4147-A177-3AD203B41FA5}">
                          <a16:colId xmlns:a16="http://schemas.microsoft.com/office/drawing/2014/main" val="2689482853"/>
                        </a:ext>
                      </a:extLst>
                    </a:gridCol>
                  </a:tblGrid>
                  <a:tr h="712113">
                    <a:tc>
                      <a:txBody>
                        <a:bodyPr/>
                        <a:lstStyle/>
                        <a:p>
                          <a:r>
                            <a:rPr lang="en-US" dirty="0"/>
                            <a:t>Quadratic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 </m:t>
                                </m:r>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num>
                                  <m:den>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𝑗</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𝐶</m:t>
                                    </m:r>
                                  </m:num>
                                  <m:den>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den>
                                </m:f>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num>
                                      <m:den>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den>
                                    </m:f>
                                    <m:r>
                                      <a:rPr lang="en-US" sz="180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ea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𝑗</m:t>
                                            </m:r>
                                          </m:sub>
                                        </m:sSub>
                                      </m:den>
                                    </m:f>
                                  </m:e>
                                </m:d>
                                <m:r>
                                  <a:rPr lang="en-US" sz="1800" b="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𝑛</m:t>
                                    </m:r>
                                  </m:den>
                                </m:f>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𝑥</m:t>
                                    </m:r>
                                  </m:sub>
                                  <m:sup/>
                                  <m:e>
                                    <m:d>
                                      <m:dPr>
                                        <m:ctrlPr>
                                          <a:rPr lang="en-US" sz="1800" i="1">
                                            <a:latin typeface="Cambria Math" panose="02040503050406030204" pitchFamily="18" charset="0"/>
                                          </a:rPr>
                                        </m:ctrlPr>
                                      </m:dPr>
                                      <m:e>
                                        <m:r>
                                          <a:rPr lang="en-US" sz="1800" i="1" smtClean="0">
                                            <a:latin typeface="Cambria Math" panose="02040503050406030204" pitchFamily="18" charset="0"/>
                                            <a:ea typeface="Cambria Math" panose="02040503050406030204" pitchFamily="18" charset="0"/>
                                          </a:rPr>
                                          <m:t>𝜎</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𝑦</m:t>
                                        </m:r>
                                      </m:e>
                                    </m:d>
                                  </m:e>
                                </m:nary>
                                <m:r>
                                  <a:rPr lang="en-US" sz="180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sSup>
                                      <m:sSupPr>
                                        <m:ctrlPr>
                                          <a:rPr lang="en-US" sz="180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𝜎</m:t>
                                        </m:r>
                                      </m:e>
                                      <m:sup>
                                        <m:r>
                                          <a:rPr lang="en-US" sz="1800" i="1">
                                            <a:latin typeface="Cambria Math" panose="02040503050406030204" pitchFamily="18" charset="0"/>
                                            <a:ea typeface="Cambria Math" panose="02040503050406030204" pitchFamily="18" charset="0"/>
                                          </a:rPr>
                                          <m:t>′</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𝑧</m:t>
                                        </m:r>
                                      </m:e>
                                    </m:d>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𝑗</m:t>
                                        </m:r>
                                      </m:sub>
                                    </m:sSub>
                                  </m:e>
                                </m:d>
                              </m:oMath>
                            </m:oMathPara>
                          </a14:m>
                          <a:endParaRPr lang="en-US" dirty="0"/>
                        </a:p>
                      </a:txBody>
                      <a:tcPr/>
                    </a:tc>
                    <a:extLst>
                      <a:ext uri="{0D108BD9-81ED-4DB2-BD59-A6C34878D82A}">
                        <a16:rowId xmlns:a16="http://schemas.microsoft.com/office/drawing/2014/main" val="1866399132"/>
                      </a:ext>
                    </a:extLst>
                  </a:tr>
                  <a:tr h="769090">
                    <a:tc>
                      <a:txBody>
                        <a:bodyPr/>
                        <a:lstStyle/>
                        <a:p>
                          <a:r>
                            <a:rPr lang="en-US" dirty="0"/>
                            <a:t>Cross-Entropy</a:t>
                          </a:r>
                        </a:p>
                      </a:txBody>
                      <a:tcPr/>
                    </a:tc>
                    <a:tc>
                      <a:txBody>
                        <a:bodyPr/>
                        <a:lstStyle/>
                        <a:p>
                          <a:pPr/>
                          <a14:m>
                            <m:oMathPara xmlns:m="http://schemas.openxmlformats.org/officeDocument/2006/math">
                              <m:oMathParaPr>
                                <m:jc m:val="left"/>
                              </m:oMathParaPr>
                              <m:oMath xmlns:m="http://schemas.openxmlformats.org/officeDocument/2006/math">
                                <m:r>
                                  <a:rPr lang="en-US" sz="1800" b="0" i="1" smtClean="0">
                                    <a:latin typeface="Cambria Math" panose="02040503050406030204" pitchFamily="18" charset="0"/>
                                  </a:rPr>
                                  <m:t> </m:t>
                                </m:r>
                                <m:f>
                                  <m:fPr>
                                    <m:ctrlPr>
                                      <a:rPr lang="en-US" sz="1800" i="1" smtClean="0">
                                        <a:latin typeface="Cambria Math" panose="02040503050406030204" pitchFamily="18" charset="0"/>
                                      </a:rPr>
                                    </m:ctrlPr>
                                  </m:fPr>
                                  <m:num>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𝐶</m:t>
                                    </m:r>
                                  </m:num>
                                  <m:den>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𝑗</m:t>
                                        </m:r>
                                      </m:sub>
                                    </m:sSub>
                                  </m:den>
                                </m:f>
                                <m:r>
                                  <a:rPr lang="en-US" sz="1800" i="1">
                                    <a:latin typeface="Cambria Math" panose="02040503050406030204" pitchFamily="18" charset="0"/>
                                  </a:rPr>
                                  <m:t>=</m:t>
                                </m:r>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𝐶</m:t>
                                    </m:r>
                                  </m:num>
                                  <m:den>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den>
                                </m:f>
                                <m:r>
                                  <a:rPr lang="en-US" sz="1800" i="1"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𝑎</m:t>
                                        </m:r>
                                      </m:num>
                                      <m:den>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den>
                                    </m:f>
                                    <m:r>
                                      <a:rPr lang="en-US" sz="180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ea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𝑧</m:t>
                                        </m:r>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𝑤</m:t>
                                            </m:r>
                                          </m:e>
                                          <m:sub>
                                            <m:r>
                                              <a:rPr lang="en-US" sz="1800" b="0" i="1" smtClean="0">
                                                <a:latin typeface="Cambria Math" panose="02040503050406030204" pitchFamily="18" charset="0"/>
                                                <a:ea typeface="Cambria Math" panose="02040503050406030204" pitchFamily="18" charset="0"/>
                                              </a:rPr>
                                              <m:t>𝑗</m:t>
                                            </m:r>
                                          </m:sub>
                                        </m:sSub>
                                      </m:den>
                                    </m:f>
                                  </m:e>
                                </m:d>
                                <m:r>
                                  <a:rPr lang="en-US" sz="1800" b="0" i="1" smtClean="0">
                                    <a:latin typeface="Cambria Math" panose="02040503050406030204" pitchFamily="18" charset="0"/>
                                    <a:ea typeface="Cambria Math" panose="02040503050406030204" pitchFamily="18" charset="0"/>
                                  </a:rPr>
                                  <m:t>=</m:t>
                                </m:r>
                                <m:f>
                                  <m:fPr>
                                    <m:ctrlPr>
                                      <a:rPr lang="en-US" sz="1800" i="1" smtClean="0">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𝑛</m:t>
                                    </m:r>
                                  </m:den>
                                </m:f>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𝑥</m:t>
                                    </m:r>
                                  </m:sub>
                                  <m:sup/>
                                  <m:e>
                                    <m:f>
                                      <m:fPr>
                                        <m:ctrlPr>
                                          <a:rPr lang="en-US" sz="1800" i="1" smtClean="0">
                                            <a:latin typeface="Cambria Math" panose="02040503050406030204" pitchFamily="18" charset="0"/>
                                            <a:ea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𝜎</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𝑧</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𝑦</m:t>
                                        </m:r>
                                      </m:num>
                                      <m:den>
                                        <m:r>
                                          <a:rPr lang="en-US" sz="1800" i="1" smtClean="0">
                                            <a:latin typeface="Cambria Math" panose="02040503050406030204" pitchFamily="18" charset="0"/>
                                            <a:ea typeface="Cambria Math" panose="02040503050406030204" pitchFamily="18" charset="0"/>
                                          </a:rPr>
                                          <m:t>𝜎</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𝑧</m:t>
                                            </m:r>
                                          </m:e>
                                        </m:d>
                                        <m:d>
                                          <m:dPr>
                                            <m:ctrlPr>
                                              <a:rPr lang="en-US" sz="1800" i="1" smtClean="0">
                                                <a:latin typeface="Cambria Math" panose="02040503050406030204" pitchFamily="18" charset="0"/>
                                              </a:rPr>
                                            </m:ctrlPr>
                                          </m:dPr>
                                          <m:e>
                                            <m:r>
                                              <a:rPr lang="en-US" sz="1800" b="0" i="1" smtClean="0">
                                                <a:latin typeface="Cambria Math" panose="02040503050406030204" pitchFamily="18" charset="0"/>
                                              </a:rPr>
                                              <m:t>1−</m:t>
                                            </m:r>
                                            <m:r>
                                              <a:rPr lang="en-US" sz="1800" i="1" smtClean="0">
                                                <a:latin typeface="Cambria Math" panose="02040503050406030204" pitchFamily="18" charset="0"/>
                                                <a:ea typeface="Cambria Math" panose="02040503050406030204" pitchFamily="18" charset="0"/>
                                              </a:rPr>
                                              <m:t>𝜎</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𝑧</m:t>
                                                </m:r>
                                              </m:e>
                                            </m:d>
                                          </m:e>
                                        </m:d>
                                      </m:den>
                                    </m:f>
                                    <m:r>
                                      <a:rPr lang="en-US" sz="1800" b="0" i="1" smtClean="0">
                                        <a:latin typeface="Cambria Math" panose="02040503050406030204" pitchFamily="18" charset="0"/>
                                        <a:ea typeface="Cambria Math" panose="02040503050406030204" pitchFamily="18" charset="0"/>
                                      </a:rPr>
                                      <m:t>∙</m:t>
                                    </m:r>
                                  </m:e>
                                </m:nary>
                                <m:d>
                                  <m:dPr>
                                    <m:begChr m:val="["/>
                                    <m:endChr m:val="]"/>
                                    <m:ctrlPr>
                                      <a:rPr lang="en-US" sz="1800" b="0" i="1" smtClean="0">
                                        <a:latin typeface="Cambria Math" panose="02040503050406030204" pitchFamily="18" charset="0"/>
                                        <a:ea typeface="Cambria Math" panose="02040503050406030204" pitchFamily="18" charset="0"/>
                                      </a:rPr>
                                    </m:ctrlPr>
                                  </m:dPr>
                                  <m:e>
                                    <m:sSup>
                                      <m:sSupPr>
                                        <m:ctrlPr>
                                          <a:rPr lang="en-US" sz="1800" i="1" smtClean="0">
                                            <a:latin typeface="Cambria Math" panose="02040503050406030204" pitchFamily="18" charset="0"/>
                                            <a:ea typeface="Cambria Math" panose="02040503050406030204" pitchFamily="18" charset="0"/>
                                          </a:rPr>
                                        </m:ctrlPr>
                                      </m:sSupPr>
                                      <m:e>
                                        <m:r>
                                          <a:rPr lang="en-US" sz="1800" i="1">
                                            <a:latin typeface="Cambria Math" panose="02040503050406030204" pitchFamily="18" charset="0"/>
                                            <a:ea typeface="Cambria Math" panose="02040503050406030204" pitchFamily="18" charset="0"/>
                                          </a:rPr>
                                          <m:t>𝜎</m:t>
                                        </m:r>
                                      </m:e>
                                      <m:sup>
                                        <m:r>
                                          <a:rPr lang="en-US" sz="1800" i="1">
                                            <a:latin typeface="Cambria Math" panose="02040503050406030204" pitchFamily="18" charset="0"/>
                                            <a:ea typeface="Cambria Math" panose="02040503050406030204" pitchFamily="18" charset="0"/>
                                          </a:rPr>
                                          <m:t>′</m:t>
                                        </m:r>
                                      </m:sup>
                                    </m:sSup>
                                    <m:d>
                                      <m:dPr>
                                        <m:ctrlPr>
                                          <a:rPr lang="en-US" sz="1800" i="1">
                                            <a:latin typeface="Cambria Math" panose="02040503050406030204" pitchFamily="18" charset="0"/>
                                            <a:ea typeface="Cambria Math" panose="02040503050406030204" pitchFamily="18" charset="0"/>
                                          </a:rPr>
                                        </m:ctrlPr>
                                      </m:dPr>
                                      <m:e>
                                        <m:r>
                                          <a:rPr lang="en-US" sz="1800" i="1">
                                            <a:latin typeface="Cambria Math" panose="02040503050406030204" pitchFamily="18" charset="0"/>
                                            <a:ea typeface="Cambria Math" panose="02040503050406030204" pitchFamily="18" charset="0"/>
                                          </a:rPr>
                                          <m:t>𝑧</m:t>
                                        </m:r>
                                      </m:e>
                                    </m:d>
                                    <m:r>
                                      <a:rPr lang="en-US" sz="1800" i="1">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𝑗</m:t>
                                        </m:r>
                                      </m:sub>
                                    </m:sSub>
                                  </m:e>
                                </m:d>
                              </m:oMath>
                              <m:oMath xmlns:m="http://schemas.openxmlformats.org/officeDocument/2006/math">
                                <m:r>
                                  <a:rPr lang="en-US" b="0" i="0" smtClean="0">
                                    <a:latin typeface="Cambria Math" panose="02040503050406030204" pitchFamily="18" charset="0"/>
                                  </a:rPr>
                                  <m:t>                              </m:t>
                                </m:r>
                                <m:r>
                                  <a:rPr lang="en-US" b="0" i="1" smtClean="0">
                                    <a:latin typeface="Cambria Math" panose="02040503050406030204" pitchFamily="18" charset="0"/>
                                  </a:rPr>
                                  <m:t>             =</m:t>
                                </m:r>
                                <m:f>
                                  <m:fPr>
                                    <m:ctrlPr>
                                      <a:rPr lang="en-US" sz="1800" i="1" smtClean="0">
                                        <a:latin typeface="Cambria Math" panose="02040503050406030204" pitchFamily="18" charset="0"/>
                                      </a:rPr>
                                    </m:ctrlPr>
                                  </m:fPr>
                                  <m:num>
                                    <m:r>
                                      <a:rPr lang="en-US" sz="1800" i="1">
                                        <a:latin typeface="Cambria Math" panose="02040503050406030204" pitchFamily="18" charset="0"/>
                                      </a:rPr>
                                      <m:t>1</m:t>
                                    </m:r>
                                  </m:num>
                                  <m:den>
                                    <m:r>
                                      <a:rPr lang="en-US" sz="1800" i="1">
                                        <a:latin typeface="Cambria Math" panose="02040503050406030204" pitchFamily="18" charset="0"/>
                                      </a:rPr>
                                      <m:t>𝑛</m:t>
                                    </m:r>
                                  </m:den>
                                </m:f>
                                <m:r>
                                  <a:rPr lang="en-US" sz="1800" i="1">
                                    <a:latin typeface="Cambria Math" panose="02040503050406030204" pitchFamily="18" charset="0"/>
                                    <a:ea typeface="Cambria Math" panose="02040503050406030204" pitchFamily="18" charset="0"/>
                                  </a:rPr>
                                  <m:t>∙</m:t>
                                </m:r>
                                <m:nary>
                                  <m:naryPr>
                                    <m:chr m:val="∑"/>
                                    <m:supHide m:val="on"/>
                                    <m:ctrlPr>
                                      <a:rPr lang="en-US" sz="1800" i="1">
                                        <a:latin typeface="Cambria Math" panose="02040503050406030204" pitchFamily="18" charset="0"/>
                                        <a:ea typeface="Cambria Math" panose="02040503050406030204" pitchFamily="18" charset="0"/>
                                      </a:rPr>
                                    </m:ctrlPr>
                                  </m:naryPr>
                                  <m:sub>
                                    <m:r>
                                      <m:rPr>
                                        <m:brk m:alnAt="7"/>
                                      </m:rPr>
                                      <a:rPr lang="en-US" sz="1800" i="1">
                                        <a:latin typeface="Cambria Math" panose="02040503050406030204" pitchFamily="18" charset="0"/>
                                        <a:ea typeface="Cambria Math" panose="02040503050406030204" pitchFamily="18" charset="0"/>
                                      </a:rPr>
                                      <m:t>𝑥</m:t>
                                    </m:r>
                                  </m:sub>
                                  <m:sup/>
                                  <m:e>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𝜎</m:t>
                                    </m:r>
                                    <m:d>
                                      <m:dPr>
                                        <m:ctrlPr>
                                          <a:rPr lang="en-US" sz="1800" b="0" i="1" smtClean="0">
                                            <a:latin typeface="Cambria Math" panose="02040503050406030204" pitchFamily="18" charset="0"/>
                                            <a:ea typeface="Cambria Math" panose="02040503050406030204" pitchFamily="18" charset="0"/>
                                          </a:rPr>
                                        </m:ctrlPr>
                                      </m:dPr>
                                      <m:e>
                                        <m:r>
                                          <a:rPr lang="en-US" sz="1800" b="0" i="1" smtClean="0">
                                            <a:latin typeface="Cambria Math" panose="02040503050406030204" pitchFamily="18" charset="0"/>
                                            <a:ea typeface="Cambria Math" panose="02040503050406030204" pitchFamily="18" charset="0"/>
                                          </a:rPr>
                                          <m:t>𝑧</m:t>
                                        </m:r>
                                      </m:e>
                                    </m:d>
                                    <m:r>
                                      <a:rPr lang="en-US" sz="1800" b="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𝑦</m:t>
                                    </m:r>
                                    <m:r>
                                      <a:rPr lang="en-US" sz="1800" b="0" i="1" smtClean="0">
                                        <a:latin typeface="Cambria Math" panose="02040503050406030204" pitchFamily="18" charset="0"/>
                                      </a:rPr>
                                      <m:t>)</m:t>
                                    </m:r>
                                  </m:e>
                                </m:nary>
                                <m:r>
                                  <a:rPr lang="en-US" sz="1800" b="0" i="1" smtClean="0">
                                    <a:latin typeface="Cambria Math" panose="02040503050406030204" pitchFamily="18" charset="0"/>
                                    <a:ea typeface="Cambria Math" panose="02040503050406030204" pitchFamily="18" charset="0"/>
                                  </a:rPr>
                                  <m:t>∙</m:t>
                                </m:r>
                                <m:d>
                                  <m:dPr>
                                    <m:begChr m:val="["/>
                                    <m:endChr m:val="]"/>
                                    <m:ctrlPr>
                                      <a:rPr lang="en-US" sz="1800" b="0" i="1" smtClean="0">
                                        <a:latin typeface="Cambria Math" panose="02040503050406030204" pitchFamily="18" charset="0"/>
                                        <a:ea typeface="Cambria Math" panose="02040503050406030204" pitchFamily="18" charset="0"/>
                                      </a:rPr>
                                    </m:ctrlPr>
                                  </m:d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𝑥</m:t>
                                        </m:r>
                                      </m:e>
                                      <m:sub>
                                        <m:r>
                                          <a:rPr lang="en-US" sz="1800" b="0" i="1" smtClean="0">
                                            <a:latin typeface="Cambria Math" panose="02040503050406030204" pitchFamily="18" charset="0"/>
                                            <a:ea typeface="Cambria Math" panose="02040503050406030204" pitchFamily="18" charset="0"/>
                                          </a:rPr>
                                          <m:t>𝑗</m:t>
                                        </m:r>
                                      </m:sub>
                                    </m:sSub>
                                  </m:e>
                                </m:d>
                              </m:oMath>
                            </m:oMathPara>
                          </a14:m>
                          <a:endParaRPr lang="en-US" dirty="0"/>
                        </a:p>
                      </a:txBody>
                      <a:tcPr/>
                    </a:tc>
                    <a:extLst>
                      <a:ext uri="{0D108BD9-81ED-4DB2-BD59-A6C34878D82A}">
                        <a16:rowId xmlns:a16="http://schemas.microsoft.com/office/drawing/2014/main" val="506023218"/>
                      </a:ext>
                    </a:extLst>
                  </a:tr>
                </a:tbl>
              </a:graphicData>
            </a:graphic>
          </p:graphicFrame>
        </mc:Choice>
        <mc:Fallback xmlns="">
          <p:graphicFrame>
            <p:nvGraphicFramePr>
              <p:cNvPr id="13" name="Table 12">
                <a:extLst>
                  <a:ext uri="{FF2B5EF4-FFF2-40B4-BE49-F238E27FC236}">
                    <a16:creationId xmlns:a16="http://schemas.microsoft.com/office/drawing/2014/main" id="{80C04559-19FF-44A3-8074-304B79C97A6F}"/>
                  </a:ext>
                </a:extLst>
              </p:cNvPr>
              <p:cNvGraphicFramePr>
                <a:graphicFrameLocks noGrp="1"/>
              </p:cNvGraphicFramePr>
              <p:nvPr>
                <p:extLst>
                  <p:ext uri="{D42A27DB-BD31-4B8C-83A1-F6EECF244321}">
                    <p14:modId xmlns:p14="http://schemas.microsoft.com/office/powerpoint/2010/main" val="413249227"/>
                  </p:ext>
                </p:extLst>
              </p:nvPr>
            </p:nvGraphicFramePr>
            <p:xfrm>
              <a:off x="838200" y="838200"/>
              <a:ext cx="7848600" cy="2208721"/>
            </p:xfrm>
            <a:graphic>
              <a:graphicData uri="http://schemas.openxmlformats.org/drawingml/2006/table">
                <a:tbl>
                  <a:tblPr firstRow="1" bandRow="1">
                    <a:tableStyleId>{5940675A-B579-460E-94D1-54222C63F5DA}</a:tableStyleId>
                  </a:tblPr>
                  <a:tblGrid>
                    <a:gridCol w="1487103">
                      <a:extLst>
                        <a:ext uri="{9D8B030D-6E8A-4147-A177-3AD203B41FA5}">
                          <a16:colId xmlns:a16="http://schemas.microsoft.com/office/drawing/2014/main" val="288225952"/>
                        </a:ext>
                      </a:extLst>
                    </a:gridCol>
                    <a:gridCol w="6361497">
                      <a:extLst>
                        <a:ext uri="{9D8B030D-6E8A-4147-A177-3AD203B41FA5}">
                          <a16:colId xmlns:a16="http://schemas.microsoft.com/office/drawing/2014/main" val="2689482853"/>
                        </a:ext>
                      </a:extLst>
                    </a:gridCol>
                  </a:tblGrid>
                  <a:tr h="771525">
                    <a:tc>
                      <a:txBody>
                        <a:bodyPr/>
                        <a:lstStyle/>
                        <a:p>
                          <a:r>
                            <a:rPr lang="en-US" dirty="0"/>
                            <a:t>Quadratic</a:t>
                          </a:r>
                        </a:p>
                      </a:txBody>
                      <a:tcPr/>
                    </a:tc>
                    <a:tc>
                      <a:txBody>
                        <a:bodyPr/>
                        <a:lstStyle/>
                        <a:p>
                          <a:endParaRPr lang="en-US"/>
                        </a:p>
                      </a:txBody>
                      <a:tcPr>
                        <a:blipFill>
                          <a:blip r:embed="rId3"/>
                          <a:stretch>
                            <a:fillRect l="-23467" t="-3937" r="-287" b="-187402"/>
                          </a:stretch>
                        </a:blipFill>
                      </a:tcPr>
                    </a:tc>
                    <a:extLst>
                      <a:ext uri="{0D108BD9-81ED-4DB2-BD59-A6C34878D82A}">
                        <a16:rowId xmlns:a16="http://schemas.microsoft.com/office/drawing/2014/main" val="1866399132"/>
                      </a:ext>
                    </a:extLst>
                  </a:tr>
                  <a:tr h="1437196">
                    <a:tc>
                      <a:txBody>
                        <a:bodyPr/>
                        <a:lstStyle/>
                        <a:p>
                          <a:r>
                            <a:rPr lang="en-US" dirty="0"/>
                            <a:t>Cross-Entropy</a:t>
                          </a:r>
                        </a:p>
                      </a:txBody>
                      <a:tcPr/>
                    </a:tc>
                    <a:tc>
                      <a:txBody>
                        <a:bodyPr/>
                        <a:lstStyle/>
                        <a:p>
                          <a:endParaRPr lang="en-US"/>
                        </a:p>
                      </a:txBody>
                      <a:tcPr>
                        <a:blipFill>
                          <a:blip r:embed="rId3"/>
                          <a:stretch>
                            <a:fillRect l="-23467" t="-55932" r="-287" b="-847"/>
                          </a:stretch>
                        </a:blipFill>
                      </a:tcPr>
                    </a:tc>
                    <a:extLst>
                      <a:ext uri="{0D108BD9-81ED-4DB2-BD59-A6C34878D82A}">
                        <a16:rowId xmlns:a16="http://schemas.microsoft.com/office/drawing/2014/main" val="506023218"/>
                      </a:ext>
                    </a:extLst>
                  </a:tr>
                </a:tbl>
              </a:graphicData>
            </a:graphic>
          </p:graphicFrame>
        </mc:Fallback>
      </mc:AlternateContent>
    </p:spTree>
    <p:extLst>
      <p:ext uri="{BB962C8B-B14F-4D97-AF65-F5344CB8AC3E}">
        <p14:creationId xmlns:p14="http://schemas.microsoft.com/office/powerpoint/2010/main" val="10015075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5354</TotalTime>
  <Words>1824</Words>
  <Application>Microsoft Office PowerPoint</Application>
  <PresentationFormat>On-screen Show (4:3)</PresentationFormat>
  <Paragraphs>310</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Cambria Math</vt:lpstr>
      <vt:lpstr>Courier New</vt:lpstr>
      <vt:lpstr>Office Theme</vt:lpstr>
      <vt:lpstr>CSC 578 Neural Networks and Deep Learning</vt:lpstr>
      <vt:lpstr>Various Approaches to  Improve Neural Networks</vt:lpstr>
      <vt:lpstr>1 Various Cost Functions</vt:lpstr>
      <vt:lpstr>Differentials of Cost Functions</vt:lpstr>
      <vt:lpstr>PowerPoint Presentation</vt:lpstr>
      <vt:lpstr>PowerPoint Presentation</vt:lpstr>
      <vt:lpstr>1.1 Cross Entropy</vt:lpstr>
      <vt:lpstr>PowerPoint Presentation</vt:lpstr>
      <vt:lpstr>PowerPoint Presentation</vt:lpstr>
      <vt:lpstr>PowerPoint Presentation</vt:lpstr>
      <vt:lpstr>PowerPoint Presentation</vt:lpstr>
      <vt:lpstr>1.2 Log Likelihood</vt:lpstr>
      <vt:lpstr>2 Regularization Methods</vt:lpstr>
      <vt:lpstr>2.1 L2 Regularization</vt:lpstr>
      <vt:lpstr>PowerPoint Presentation</vt:lpstr>
      <vt:lpstr>PowerPoint Presentation</vt:lpstr>
      <vt:lpstr>PowerPoint Presentation</vt:lpstr>
      <vt:lpstr>2.2 L1 Regularlization</vt:lpstr>
      <vt:lpstr>L2 vs. L1</vt:lpstr>
      <vt:lpstr>2.3 Dropout</vt:lpstr>
      <vt:lpstr>PowerPoint Presentation</vt:lpstr>
      <vt:lpstr>2.4 Artificial Expansion of Data</vt:lpstr>
      <vt:lpstr>3 Initial Weights</vt:lpstr>
      <vt:lpstr>4 Hyper-parameters</vt:lpstr>
      <vt:lpstr>5 Other Cost-minimization Techniques</vt:lpstr>
      <vt:lpstr>5.1 Hessian Technique</vt:lpstr>
      <vt:lpstr>PowerPoint Presentation</vt:lpstr>
      <vt:lpstr>5.2 Momentum</vt:lpstr>
      <vt:lpstr>5.3 Other Learning Techniques</vt:lpstr>
      <vt:lpstr>6 Other Neuron Types</vt:lpstr>
      <vt:lpstr>6.1 Tanh (Hyperbolic Tangent)</vt:lpstr>
      <vt:lpstr>6.2 ReLU (Rectified Linear Unit)</vt:lpstr>
      <vt:lpstr>6.3 Softmax</vt:lpstr>
      <vt:lpstr>PowerPoint Presentation</vt:lpstr>
      <vt:lpstr>7 Two Problems to review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CSC 578 Neural Networks and Deep Learning</dc:title>
  <dc:creator>Noriko Tomuro</dc:creator>
  <cp:lastModifiedBy>Noriko Tomuro</cp:lastModifiedBy>
  <cp:revision>160</cp:revision>
  <dcterms:created xsi:type="dcterms:W3CDTF">2018-08-19T15:04:11Z</dcterms:created>
  <dcterms:modified xsi:type="dcterms:W3CDTF">2018-10-01T17:29:49Z</dcterms:modified>
</cp:coreProperties>
</file>